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5143500" cy="9144000"/>
  <p:embeddedFontLst>
    <p:embeddedFont>
      <p:font typeface="Raleway"/>
      <p:regular r:id="rId20"/>
      <p:bold r:id="rId21"/>
      <p:italic r:id="rId22"/>
      <p:boldItalic r:id="rId23"/>
    </p:embeddedFont>
    <p:embeddedFont>
      <p:font typeface="Roboto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hxGQTgA8iehaif8+atc34dClKS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regular.fntdata"/><Relationship Id="rId22" Type="http://schemas.openxmlformats.org/officeDocument/2006/relationships/font" Target="fonts/Raleway-italic.fntdata"/><Relationship Id="rId21" Type="http://schemas.openxmlformats.org/officeDocument/2006/relationships/font" Target="fonts/Raleway-bold.fntdata"/><Relationship Id="rId24" Type="http://schemas.openxmlformats.org/officeDocument/2006/relationships/font" Target="fonts/Roboto-regular.fntdata"/><Relationship Id="rId23" Type="http://schemas.openxmlformats.org/officeDocument/2006/relationships/font" Target="fonts/Raleway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customschemas.google.com/relationships/presentationmetadata" Target="metadata"/><Relationship Id="rId27" Type="http://schemas.openxmlformats.org/officeDocument/2006/relationships/font" Target="fonts/Roboto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f7076bd25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5" name="Google Shape;285;g3f7076bd25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3f7076bd25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f7076bd25d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" name="Google Shape;294;g3f7076bd25d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g3f7076bd25d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f7076bd25d_0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" name="Google Shape;303;g3f7076bd25d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3f7076bd25d_0_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" name="Google Shape;4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master 1">
  <p:cSld name="Slide master 1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CEC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" name="Google Shape;13;p14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13.png"/><Relationship Id="rId7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0" name="Google Shape;2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"/>
          <p:cNvSpPr/>
          <p:nvPr/>
        </p:nvSpPr>
        <p:spPr>
          <a:xfrm>
            <a:off x="496119" y="1715914"/>
            <a:ext cx="4722763" cy="885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750"/>
              <a:buFont typeface="Raleway"/>
              <a:buNone/>
            </a:pPr>
            <a:r>
              <a:rPr b="0" i="0" lang="en-US" sz="27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Google Search Acquisition at Scale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496119" y="2814489"/>
            <a:ext cx="4722763" cy="6130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00"/>
              <a:buFont typeface="Roboto"/>
              <a:buNone/>
            </a:pPr>
            <a:r>
              <a:rPr b="0" i="0" lang="en-US" sz="11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Performance Marketing • Search Acquisition • Multi-Account Scaling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3000"/>
              </a:lnSpc>
              <a:spcBef>
                <a:spcPts val="1250"/>
              </a:spcBef>
              <a:spcAft>
                <a:spcPts val="0"/>
              </a:spcAft>
              <a:buClr>
                <a:srgbClr val="3C3939"/>
              </a:buClr>
              <a:buSzPts val="1100"/>
              <a:buFont typeface="Roboto"/>
              <a:buNone/>
            </a:pPr>
            <a:r>
              <a:rPr b="0" i="0" lang="en-US" sz="11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Insurance Vertical | January 2026 – Present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"/>
          <p:cNvSpPr/>
          <p:nvPr/>
        </p:nvSpPr>
        <p:spPr>
          <a:xfrm>
            <a:off x="496119" y="426169"/>
            <a:ext cx="8151763" cy="3875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400"/>
              <a:buFont typeface="Raleway"/>
              <a:buNone/>
            </a:pPr>
            <a:r>
              <a:rPr b="0" i="0" lang="en-US" sz="24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Documented Campaign Performance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23" name="Google Shape;22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19" y="1428080"/>
            <a:ext cx="5192688" cy="2837557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0"/>
          <p:cNvSpPr/>
          <p:nvPr/>
        </p:nvSpPr>
        <p:spPr>
          <a:xfrm>
            <a:off x="5996136" y="1084957"/>
            <a:ext cx="2656433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Account-Level Snapshots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0"/>
          <p:cNvSpPr/>
          <p:nvPr/>
        </p:nvSpPr>
        <p:spPr>
          <a:xfrm>
            <a:off x="5996136" y="1400845"/>
            <a:ext cx="2656433" cy="2071092"/>
          </a:xfrm>
          <a:prstGeom prst="roundRect">
            <a:avLst>
              <a:gd fmla="val 2516" name="adj"/>
            </a:avLst>
          </a:prstGeom>
          <a:noFill/>
          <a:ln cap="flat" cmpd="sng" w="9525">
            <a:solidFill>
              <a:srgbClr val="000000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0"/>
          <p:cNvSpPr/>
          <p:nvPr/>
        </p:nvSpPr>
        <p:spPr>
          <a:xfrm>
            <a:off x="5996136" y="1919808"/>
            <a:ext cx="2656433" cy="7753"/>
          </a:xfrm>
          <a:prstGeom prst="rect">
            <a:avLst/>
          </a:prstGeom>
          <a:solidFill>
            <a:srgbClr val="000000">
              <a:alpha val="784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0"/>
          <p:cNvSpPr/>
          <p:nvPr/>
        </p:nvSpPr>
        <p:spPr>
          <a:xfrm>
            <a:off x="5996136" y="2436391"/>
            <a:ext cx="2656433" cy="7753"/>
          </a:xfrm>
          <a:prstGeom prst="rect">
            <a:avLst/>
          </a:prstGeom>
          <a:solidFill>
            <a:srgbClr val="000000">
              <a:alpha val="784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0"/>
          <p:cNvSpPr/>
          <p:nvPr/>
        </p:nvSpPr>
        <p:spPr>
          <a:xfrm>
            <a:off x="5996136" y="2952973"/>
            <a:ext cx="2656433" cy="7753"/>
          </a:xfrm>
          <a:prstGeom prst="rect">
            <a:avLst/>
          </a:prstGeom>
          <a:solidFill>
            <a:srgbClr val="000000">
              <a:alpha val="784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0"/>
          <p:cNvSpPr/>
          <p:nvPr/>
        </p:nvSpPr>
        <p:spPr>
          <a:xfrm>
            <a:off x="6125026" y="1475475"/>
            <a:ext cx="5424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Account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6786711" y="1475482"/>
            <a:ext cx="870942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Spend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7278075" y="1475475"/>
            <a:ext cx="7128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Conversions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8110091" y="1475482"/>
            <a:ext cx="413742" cy="37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Cost / Conv.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6125021" y="1992064"/>
            <a:ext cx="413742" cy="37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Account P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0"/>
          <p:cNvSpPr/>
          <p:nvPr/>
        </p:nvSpPr>
        <p:spPr>
          <a:xfrm>
            <a:off x="6786711" y="1992064"/>
            <a:ext cx="870942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$85.2K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7448401" y="1992064"/>
            <a:ext cx="870942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3,066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0"/>
          <p:cNvSpPr/>
          <p:nvPr/>
        </p:nvSpPr>
        <p:spPr>
          <a:xfrm>
            <a:off x="8110091" y="1992064"/>
            <a:ext cx="870942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$27.77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6125021" y="2508647"/>
            <a:ext cx="413742" cy="37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Account 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6786711" y="2508647"/>
            <a:ext cx="870942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$82.0K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0"/>
          <p:cNvSpPr/>
          <p:nvPr/>
        </p:nvSpPr>
        <p:spPr>
          <a:xfrm>
            <a:off x="7448401" y="2508647"/>
            <a:ext cx="870942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3,038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8110091" y="2508647"/>
            <a:ext cx="870942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$26.99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0"/>
          <p:cNvSpPr/>
          <p:nvPr/>
        </p:nvSpPr>
        <p:spPr>
          <a:xfrm>
            <a:off x="6125021" y="3025229"/>
            <a:ext cx="413742" cy="37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Account C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6786711" y="3025229"/>
            <a:ext cx="413742" cy="37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$157.6K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0"/>
          <p:cNvSpPr/>
          <p:nvPr/>
        </p:nvSpPr>
        <p:spPr>
          <a:xfrm>
            <a:off x="7448401" y="3025229"/>
            <a:ext cx="870942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5,204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8110091" y="3025229"/>
            <a:ext cx="870942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—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0"/>
          <p:cNvSpPr/>
          <p:nvPr/>
        </p:nvSpPr>
        <p:spPr>
          <a:xfrm>
            <a:off x="5996136" y="3593976"/>
            <a:ext cx="2656433" cy="1001316"/>
          </a:xfrm>
          <a:prstGeom prst="roundRect">
            <a:avLst>
              <a:gd fmla="val 5203" name="adj"/>
            </a:avLst>
          </a:pr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6" name="Google Shape;24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20110" y="3758282"/>
            <a:ext cx="155004" cy="123974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0"/>
          <p:cNvSpPr/>
          <p:nvPr/>
        </p:nvSpPr>
        <p:spPr>
          <a:xfrm>
            <a:off x="6399088" y="3722563"/>
            <a:ext cx="2129507" cy="7441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b="0" i="1" lang="en-US" sz="9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Conversion definitions may vary across accounts; figures are presented as reported within the respective Google Ads accounts.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"/>
          <p:cNvSpPr/>
          <p:nvPr/>
        </p:nvSpPr>
        <p:spPr>
          <a:xfrm>
            <a:off x="496119" y="439117"/>
            <a:ext cx="8151763" cy="3045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900"/>
              <a:buFont typeface="Raleway"/>
              <a:buNone/>
            </a:pPr>
            <a:r>
              <a:rPr b="0" i="0" lang="en-US" sz="19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Results + My Role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"/>
          <p:cNvSpPr/>
          <p:nvPr/>
        </p:nvSpPr>
        <p:spPr>
          <a:xfrm>
            <a:off x="496119" y="911051"/>
            <a:ext cx="3957042" cy="152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950"/>
              <a:buFont typeface="Raleway"/>
              <a:buNone/>
            </a:pPr>
            <a:r>
              <a:rPr b="0" i="0" lang="en-US" sz="9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Performance Marketing at Scale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5" name="Google Shape;25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19" y="1138684"/>
            <a:ext cx="1945035" cy="857994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1"/>
          <p:cNvSpPr/>
          <p:nvPr/>
        </p:nvSpPr>
        <p:spPr>
          <a:xfrm>
            <a:off x="664964" y="1250379"/>
            <a:ext cx="1664494" cy="3045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aleway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~$800K+ Estimated Cumulative Spend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1"/>
          <p:cNvSpPr/>
          <p:nvPr/>
        </p:nvSpPr>
        <p:spPr>
          <a:xfrm>
            <a:off x="664964" y="1621854"/>
            <a:ext cx="1664494" cy="26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oboto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Approximate operational figure across the full engagement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8" name="Google Shape;25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8126" y="1138684"/>
            <a:ext cx="1945035" cy="857994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1"/>
          <p:cNvSpPr/>
          <p:nvPr/>
        </p:nvSpPr>
        <p:spPr>
          <a:xfrm>
            <a:off x="2676971" y="1250379"/>
            <a:ext cx="1664494" cy="3045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aleway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~$489.5K Documented Spend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1"/>
          <p:cNvSpPr/>
          <p:nvPr/>
        </p:nvSpPr>
        <p:spPr>
          <a:xfrm>
            <a:off x="2676971" y="1621854"/>
            <a:ext cx="1664494" cy="26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oboto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Available account-level historical snapshots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61" name="Google Shape;26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19" y="2063651"/>
            <a:ext cx="1945035" cy="857994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1"/>
          <p:cNvSpPr/>
          <p:nvPr/>
        </p:nvSpPr>
        <p:spPr>
          <a:xfrm>
            <a:off x="664964" y="2175346"/>
            <a:ext cx="1664494" cy="3045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aleway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$300 → $6K+ Daily Spend Scaled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1"/>
          <p:cNvSpPr/>
          <p:nvPr/>
        </p:nvSpPr>
        <p:spPr>
          <a:xfrm>
            <a:off x="664964" y="2546821"/>
            <a:ext cx="1664494" cy="26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oboto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~20× increase on a single winning campaign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64" name="Google Shape;26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8126" y="2063651"/>
            <a:ext cx="1945035" cy="857994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1"/>
          <p:cNvSpPr/>
          <p:nvPr/>
        </p:nvSpPr>
        <p:spPr>
          <a:xfrm>
            <a:off x="2676971" y="2175346"/>
            <a:ext cx="1664494" cy="3045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aleway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6 Months — January 2026 – Present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1"/>
          <p:cNvSpPr/>
          <p:nvPr/>
        </p:nvSpPr>
        <p:spPr>
          <a:xfrm>
            <a:off x="2676971" y="2546821"/>
            <a:ext cx="1664494" cy="26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oboto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Ongoing, full-funnel Search acquisition ownership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4695602" y="911051"/>
            <a:ext cx="3957042" cy="152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950"/>
              <a:buFont typeface="Raleway"/>
              <a:buNone/>
            </a:pPr>
            <a:r>
              <a:rPr b="0" i="0" lang="en-US" sz="9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What I Personally Own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1"/>
          <p:cNvSpPr/>
          <p:nvPr/>
        </p:nvSpPr>
        <p:spPr>
          <a:xfrm>
            <a:off x="4695602" y="1130275"/>
            <a:ext cx="3957042" cy="3946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oboto"/>
              <a:buNone/>
            </a:pPr>
            <a:r>
              <a:rPr b="0" i="1" lang="en-US" sz="7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Client identities, account identifiers, proprietary tools, and confidential business information have been omitted. Spend figures are labeled according to whether they are documented or approximate.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1"/>
          <p:cNvSpPr/>
          <p:nvPr/>
        </p:nvSpPr>
        <p:spPr>
          <a:xfrm>
            <a:off x="782315" y="3105894"/>
            <a:ext cx="7865566" cy="152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aleway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Google Search campaign management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1"/>
          <p:cNvSpPr/>
          <p:nvPr/>
        </p:nvSpPr>
        <p:spPr>
          <a:xfrm>
            <a:off x="782315" y="3459063"/>
            <a:ext cx="7865566" cy="152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aleway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Campaign launches &amp; structure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1"/>
          <p:cNvSpPr/>
          <p:nvPr/>
        </p:nvSpPr>
        <p:spPr>
          <a:xfrm>
            <a:off x="782315" y="3812232"/>
            <a:ext cx="7865566" cy="152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aleway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Search intelligence &amp; optimization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1"/>
          <p:cNvSpPr/>
          <p:nvPr/>
        </p:nvSpPr>
        <p:spPr>
          <a:xfrm>
            <a:off x="782315" y="4165402"/>
            <a:ext cx="7865566" cy="152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aleway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Scaling &amp; multi-account management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1"/>
          <p:cNvSpPr/>
          <p:nvPr/>
        </p:nvSpPr>
        <p:spPr>
          <a:xfrm>
            <a:off x="782315" y="4518571"/>
            <a:ext cx="7865566" cy="152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aleway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Hourly reporting &amp; daily strategy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2"/>
          <p:cNvSpPr/>
          <p:nvPr/>
        </p:nvSpPr>
        <p:spPr>
          <a:xfrm>
            <a:off x="496119" y="389855"/>
            <a:ext cx="8151763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Sources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2"/>
          <p:cNvSpPr/>
          <p:nvPr/>
        </p:nvSpPr>
        <p:spPr>
          <a:xfrm>
            <a:off x="496119" y="682154"/>
            <a:ext cx="8608963" cy="85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550"/>
              <a:buFont typeface="Roboto"/>
              <a:buNone/>
            </a:pPr>
            <a:r>
              <a:rPr b="0" i="0" lang="en-US" sz="5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These account-level performance snapshots provide visual evidence from the Google Ads accounts referenced in this presentation.</a:t>
            </a:r>
            <a:endParaRPr b="0" i="0" sz="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2"/>
          <p:cNvSpPr/>
          <p:nvPr/>
        </p:nvSpPr>
        <p:spPr>
          <a:xfrm>
            <a:off x="496125" y="4496702"/>
            <a:ext cx="8609100" cy="3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550"/>
              <a:buFont typeface="Roboto"/>
              <a:buNone/>
            </a:pPr>
            <a:r>
              <a:rPr b="0" i="0" lang="en-US" sz="5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Note: These screenshots represent documented campaign performance across the accounts referenced in the presentation.</a:t>
            </a:r>
            <a:endParaRPr b="0" i="0" sz="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82" name="Google Shape;28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19" y="934041"/>
            <a:ext cx="8151764" cy="3395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f7076bd25d_0_0"/>
          <p:cNvSpPr/>
          <p:nvPr/>
        </p:nvSpPr>
        <p:spPr>
          <a:xfrm>
            <a:off x="496119" y="389855"/>
            <a:ext cx="8151900" cy="2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Sources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3f7076bd25d_0_0"/>
          <p:cNvSpPr/>
          <p:nvPr/>
        </p:nvSpPr>
        <p:spPr>
          <a:xfrm>
            <a:off x="496119" y="682154"/>
            <a:ext cx="8609100" cy="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550"/>
              <a:buFont typeface="Roboto"/>
              <a:buNone/>
            </a:pPr>
            <a:r>
              <a:rPr b="0" i="0" lang="en-US" sz="5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These account-level performance snapshots provide visual evidence from the Google Ads accounts referenced in this presentation.</a:t>
            </a:r>
            <a:endParaRPr b="0" i="0" sz="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3f7076bd25d_0_0"/>
          <p:cNvSpPr/>
          <p:nvPr/>
        </p:nvSpPr>
        <p:spPr>
          <a:xfrm>
            <a:off x="496125" y="4445000"/>
            <a:ext cx="8609100" cy="2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550"/>
              <a:buFont typeface="Roboto"/>
              <a:buNone/>
            </a:pPr>
            <a:r>
              <a:t/>
            </a:r>
            <a:endParaRPr sz="550">
              <a:solidFill>
                <a:srgbClr val="3C393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550"/>
              <a:buFont typeface="Roboto"/>
              <a:buNone/>
            </a:pPr>
            <a:r>
              <a:rPr b="0" i="0" lang="en-US" sz="5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Note: These screenshots represent documented campaign performance across the accounts referenced in the presentation.</a:t>
            </a:r>
            <a:endParaRPr b="0" i="0" sz="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91" name="Google Shape;291;g3f7076bd25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19" y="816435"/>
            <a:ext cx="8151765" cy="3510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7076bd25d_0_15"/>
          <p:cNvSpPr/>
          <p:nvPr/>
        </p:nvSpPr>
        <p:spPr>
          <a:xfrm>
            <a:off x="496119" y="389855"/>
            <a:ext cx="8151900" cy="2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Sources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g3f7076bd25d_0_15"/>
          <p:cNvSpPr/>
          <p:nvPr/>
        </p:nvSpPr>
        <p:spPr>
          <a:xfrm>
            <a:off x="496119" y="682154"/>
            <a:ext cx="8609100" cy="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550"/>
              <a:buFont typeface="Roboto"/>
              <a:buNone/>
            </a:pPr>
            <a:r>
              <a:rPr b="0" i="0" lang="en-US" sz="5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These account-level performance snapshots provide visual evidence from the Google Ads accounts referenced in this presentation.</a:t>
            </a:r>
            <a:endParaRPr b="0" i="0" sz="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g3f7076bd25d_0_15"/>
          <p:cNvSpPr/>
          <p:nvPr/>
        </p:nvSpPr>
        <p:spPr>
          <a:xfrm>
            <a:off x="496125" y="4682924"/>
            <a:ext cx="8609100" cy="1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550"/>
              <a:buFont typeface="Roboto"/>
              <a:buNone/>
            </a:pPr>
            <a:r>
              <a:rPr b="0" i="0" lang="en-US" sz="5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Note: These screenshots represent documented campaign performance across the accounts referenced in the presentation.</a:t>
            </a:r>
            <a:endParaRPr b="0" i="0" sz="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00" name="Google Shape;300;g3f7076bd25d_0_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25" y="934625"/>
            <a:ext cx="7508473" cy="358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f7076bd25d_0_30"/>
          <p:cNvSpPr/>
          <p:nvPr/>
        </p:nvSpPr>
        <p:spPr>
          <a:xfrm>
            <a:off x="496119" y="389855"/>
            <a:ext cx="8151900" cy="2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Sources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g3f7076bd25d_0_30"/>
          <p:cNvSpPr/>
          <p:nvPr/>
        </p:nvSpPr>
        <p:spPr>
          <a:xfrm>
            <a:off x="496119" y="682154"/>
            <a:ext cx="8609100" cy="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550"/>
              <a:buFont typeface="Roboto"/>
              <a:buNone/>
            </a:pPr>
            <a:r>
              <a:rPr b="0" i="0" lang="en-US" sz="5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These account-level performance snapshots provide visual evidence from the Google Ads accounts referenced in this presentation.</a:t>
            </a:r>
            <a:endParaRPr b="0" i="0" sz="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g3f7076bd25d_0_30"/>
          <p:cNvSpPr/>
          <p:nvPr/>
        </p:nvSpPr>
        <p:spPr>
          <a:xfrm>
            <a:off x="496125" y="4568371"/>
            <a:ext cx="8609100" cy="2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550"/>
              <a:buFont typeface="Roboto"/>
              <a:buNone/>
            </a:pPr>
            <a:r>
              <a:rPr b="0" i="0" lang="en-US" sz="5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Note: These screenshots represent documented campaign performance across the accounts referenced in the presentation.</a:t>
            </a:r>
            <a:endParaRPr b="0" i="0" sz="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09" name="Google Shape;309;g3f7076bd25d_0_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88369" y="1269200"/>
            <a:ext cx="4767263" cy="2605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8" name="Google Shape;2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2"/>
          <p:cNvSpPr/>
          <p:nvPr/>
        </p:nvSpPr>
        <p:spPr>
          <a:xfrm>
            <a:off x="496119" y="390525"/>
            <a:ext cx="4722763" cy="297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Scale at a Glance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496119" y="831800"/>
            <a:ext cx="472276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2450"/>
              <a:buFont typeface="Raleway"/>
              <a:buNone/>
            </a:pPr>
            <a:r>
              <a:rPr b="0" i="0" lang="en-US" sz="24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$800K+</a:t>
            </a:r>
            <a:endParaRPr b="0" i="0" sz="2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496119" y="1241747"/>
            <a:ext cx="4722763" cy="1488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aleway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Estimated Cumulative Spend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496119" y="1428973"/>
            <a:ext cx="4722763" cy="127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oboto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Approximate operational figure across the full engagement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496119" y="1731987"/>
            <a:ext cx="472276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2450"/>
              <a:buFont typeface="Raleway"/>
              <a:buNone/>
            </a:pPr>
            <a:r>
              <a:rPr b="0" i="0" lang="en-US" sz="24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$489.5K</a:t>
            </a:r>
            <a:endParaRPr b="0" i="0" sz="2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496119" y="2141934"/>
            <a:ext cx="4722763" cy="1488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aleway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Documented Spend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496119" y="2329160"/>
            <a:ext cx="4722763" cy="127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oboto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Available account-level historical snapshots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496119" y="2632174"/>
            <a:ext cx="472276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2450"/>
              <a:buFont typeface="Raleway"/>
              <a:buNone/>
            </a:pPr>
            <a:r>
              <a:rPr b="0" i="0" lang="en-US" sz="24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20×</a:t>
            </a:r>
            <a:endParaRPr b="0" i="0" sz="2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496119" y="3042121"/>
            <a:ext cx="4722763" cy="1488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aleway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Daily Spend Scaled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496119" y="3229347"/>
            <a:ext cx="4722763" cy="127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oboto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From $300/day to $6,000+/day on a winning campaign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496119" y="3532361"/>
            <a:ext cx="472276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2450"/>
              <a:buFont typeface="Raleway"/>
              <a:buNone/>
            </a:pPr>
            <a:r>
              <a:rPr b="0" i="0" lang="en-US" sz="24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6</a:t>
            </a:r>
            <a:endParaRPr b="0" i="0" sz="2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496119" y="3942308"/>
            <a:ext cx="4722763" cy="1488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aleway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Months Running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496119" y="4129534"/>
            <a:ext cx="4722763" cy="127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oboto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Ongoing engagement, January 2026 – Present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496119" y="4328889"/>
            <a:ext cx="4722763" cy="424011"/>
          </a:xfrm>
          <a:prstGeom prst="roundRect">
            <a:avLst>
              <a:gd fmla="val 9435" name="adj"/>
            </a:avLst>
          </a:pr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3" name="Google Shape;4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1369" y="4419079"/>
            <a:ext cx="119062" cy="9525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"/>
          <p:cNvSpPr/>
          <p:nvPr/>
        </p:nvSpPr>
        <p:spPr>
          <a:xfrm>
            <a:off x="805681" y="4416698"/>
            <a:ext cx="4317950" cy="25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Roboto"/>
              <a:buNone/>
            </a:pPr>
            <a:r>
              <a:rPr b="0" i="1" lang="en-US" sz="7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Cumulative spend is an approximate operational figure; documented spend represents available account-level historical snapshots.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/>
          <p:nvPr/>
        </p:nvSpPr>
        <p:spPr>
          <a:xfrm>
            <a:off x="496119" y="389855"/>
            <a:ext cx="8151763" cy="366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300"/>
              <a:buFont typeface="Raleway"/>
              <a:buNone/>
            </a:pPr>
            <a:r>
              <a:rPr b="0" i="0" lang="en-US" sz="23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What I Owned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"/>
          <p:cNvSpPr/>
          <p:nvPr/>
        </p:nvSpPr>
        <p:spPr>
          <a:xfrm>
            <a:off x="496119" y="951161"/>
            <a:ext cx="8608963" cy="171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End-to-end Search acquisition ownership — not a single slice of the funnel.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2" name="Google Shape;5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19" y="1232148"/>
            <a:ext cx="586978" cy="70440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3"/>
          <p:cNvSpPr/>
          <p:nvPr/>
        </p:nvSpPr>
        <p:spPr>
          <a:xfrm>
            <a:off x="1180281" y="1349499"/>
            <a:ext cx="7467600" cy="183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aleway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Research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1180281" y="1591196"/>
            <a:ext cx="7467600" cy="171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Competitive search intelligence, keyword testing, market research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5" name="Google Shape;5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6119" y="1936552"/>
            <a:ext cx="586978" cy="70440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3"/>
          <p:cNvSpPr/>
          <p:nvPr/>
        </p:nvSpPr>
        <p:spPr>
          <a:xfrm>
            <a:off x="1180281" y="2053903"/>
            <a:ext cx="7467600" cy="183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aleway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Build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1180281" y="2295599"/>
            <a:ext cx="7467600" cy="171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Campaign launches, structure, keywords &amp; ads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8" name="Google Shape;58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6119" y="2640955"/>
            <a:ext cx="586978" cy="70440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"/>
          <p:cNvSpPr/>
          <p:nvPr/>
        </p:nvSpPr>
        <p:spPr>
          <a:xfrm>
            <a:off x="1180281" y="2758306"/>
            <a:ext cx="7467600" cy="183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aleway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Operate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1180281" y="3000003"/>
            <a:ext cx="7467600" cy="171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Multi-account management, hourly monitoring, budget management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1" name="Google Shape;61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6119" y="3345359"/>
            <a:ext cx="586978" cy="70440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"/>
          <p:cNvSpPr/>
          <p:nvPr/>
        </p:nvSpPr>
        <p:spPr>
          <a:xfrm>
            <a:off x="1180281" y="3462710"/>
            <a:ext cx="7467600" cy="183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aleway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Optimize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1180281" y="3704406"/>
            <a:ext cx="7467600" cy="171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Search-term analysis, bid strategy, conversion performance, landing-page relevance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4" name="Google Shape;64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6119" y="4049762"/>
            <a:ext cx="586978" cy="70440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3"/>
          <p:cNvSpPr/>
          <p:nvPr/>
        </p:nvSpPr>
        <p:spPr>
          <a:xfrm>
            <a:off x="1180281" y="4167113"/>
            <a:ext cx="7467600" cy="183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aleway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Scale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180281" y="4408810"/>
            <a:ext cx="7467600" cy="171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Winning campaign expansion, budget increases, multi-account scaling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"/>
          <p:cNvSpPr/>
          <p:nvPr/>
        </p:nvSpPr>
        <p:spPr>
          <a:xfrm>
            <a:off x="496119" y="391492"/>
            <a:ext cx="8151763" cy="3391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100"/>
              <a:buFont typeface="Raleway"/>
              <a:buNone/>
            </a:pPr>
            <a:r>
              <a:rPr b="0" i="0" lang="en-US" sz="21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Search Acquisition Architecture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3" name="Google Shape;7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19" y="948779"/>
            <a:ext cx="5205933" cy="2844701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4"/>
          <p:cNvSpPr/>
          <p:nvPr/>
        </p:nvSpPr>
        <p:spPr>
          <a:xfrm>
            <a:off x="1182625" y="2281691"/>
            <a:ext cx="1206244" cy="164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Search Traffic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4228597" y="2263182"/>
            <a:ext cx="1206244" cy="164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Landing Page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2740622" y="2269108"/>
            <a:ext cx="1206244" cy="164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Conversions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/>
          <p:cNvSpPr/>
          <p:nvPr/>
        </p:nvSpPr>
        <p:spPr>
          <a:xfrm>
            <a:off x="5971580" y="2019002"/>
            <a:ext cx="2680990" cy="169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050"/>
              <a:buFont typeface="Raleway"/>
              <a:buNone/>
            </a:pPr>
            <a:r>
              <a:rPr b="0" i="0" lang="en-US" sz="10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Optimization Objective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5971580" y="2271564"/>
            <a:ext cx="2680990" cy="4598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850"/>
              <a:buFont typeface="Roboto"/>
              <a:buNone/>
            </a:pPr>
            <a:r>
              <a:rPr b="0" i="0" lang="en-US" sz="8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Maximize qualified acquisition while maintaining sustainable cost efficiency across every stage of the funnel.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9" name="Google Shape;7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6119" y="3980408"/>
            <a:ext cx="2661865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4"/>
          <p:cNvSpPr/>
          <p:nvPr/>
        </p:nvSpPr>
        <p:spPr>
          <a:xfrm>
            <a:off x="676052" y="4103191"/>
            <a:ext cx="2359149" cy="169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50"/>
              <a:buFont typeface="Raleway"/>
              <a:buNone/>
            </a:pPr>
            <a:r>
              <a:rPr b="0" i="0" lang="en-US" sz="10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Top of Funnel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676052" y="4322564"/>
            <a:ext cx="2359149" cy="3065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850"/>
              <a:buFont typeface="Roboto"/>
              <a:buNone/>
            </a:pPr>
            <a:r>
              <a:rPr b="0" i="0" lang="en-US" sz="8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Search intent capture — keywords, match types, ad relevance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2" name="Google Shape;8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41030" y="3980408"/>
            <a:ext cx="2661865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4"/>
          <p:cNvSpPr/>
          <p:nvPr/>
        </p:nvSpPr>
        <p:spPr>
          <a:xfrm>
            <a:off x="3420963" y="4103191"/>
            <a:ext cx="2359149" cy="169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50"/>
              <a:buFont typeface="Raleway"/>
              <a:buNone/>
            </a:pPr>
            <a:r>
              <a:rPr b="0" i="0" lang="en-US" sz="10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Mid Funnel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3420963" y="4322564"/>
            <a:ext cx="2359149" cy="3065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850"/>
              <a:buFont typeface="Roboto"/>
              <a:buNone/>
            </a:pPr>
            <a:r>
              <a:rPr b="0" i="0" lang="en-US" sz="8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Landing page alignment, form completion, call connection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5" name="Google Shape;8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85942" y="3980408"/>
            <a:ext cx="2661865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4"/>
          <p:cNvSpPr/>
          <p:nvPr/>
        </p:nvSpPr>
        <p:spPr>
          <a:xfrm>
            <a:off x="6165875" y="4103191"/>
            <a:ext cx="2359149" cy="169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50"/>
              <a:buFont typeface="Raleway"/>
              <a:buNone/>
            </a:pPr>
            <a:r>
              <a:rPr b="0" i="0" lang="en-US" sz="10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Bottom of Funnel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"/>
          <p:cNvSpPr/>
          <p:nvPr/>
        </p:nvSpPr>
        <p:spPr>
          <a:xfrm>
            <a:off x="6165875" y="4322564"/>
            <a:ext cx="2359149" cy="3065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850"/>
              <a:buFont typeface="Roboto"/>
              <a:buNone/>
            </a:pPr>
            <a:r>
              <a:rPr b="0" i="0" lang="en-US" sz="8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Qualified lead delivery and downstream sale conversion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"/>
          <p:cNvSpPr/>
          <p:nvPr/>
        </p:nvSpPr>
        <p:spPr>
          <a:xfrm>
            <a:off x="496119" y="427137"/>
            <a:ext cx="8151763" cy="3807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350"/>
              <a:buFont typeface="Raleway"/>
              <a:buNone/>
            </a:pPr>
            <a:r>
              <a:rPr b="0" i="0" lang="en-US" sz="23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Search Intelligence → Campaign Build</a:t>
            </a:r>
            <a:endParaRPr b="0" i="0" sz="2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4" name="Google Shape;9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19" y="2153320"/>
            <a:ext cx="5194622" cy="137450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5"/>
          <p:cNvSpPr/>
          <p:nvPr/>
        </p:nvSpPr>
        <p:spPr>
          <a:xfrm>
            <a:off x="896857" y="2618066"/>
            <a:ext cx="785201" cy="2811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850"/>
              <a:buFont typeface="Raleway"/>
              <a:buNone/>
            </a:pPr>
            <a:r>
              <a:rPr b="0" i="0" lang="en-US" sz="8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Competitive Intelligence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896857" y="2939238"/>
            <a:ext cx="785201" cy="209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00"/>
              <a:buFont typeface="Roboto"/>
              <a:buNone/>
            </a:pPr>
            <a:r>
              <a:rPr b="0" i="0" lang="en-US" sz="7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Map competitor tactics and gaps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1796640" y="2532774"/>
            <a:ext cx="785201" cy="2811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850"/>
              <a:buFont typeface="Raleway"/>
              <a:buNone/>
            </a:pPr>
            <a:r>
              <a:rPr b="0" i="0" lang="en-US" sz="8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Keyword Opportunities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1796640" y="2853946"/>
            <a:ext cx="785201" cy="209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00"/>
              <a:buFont typeface="Roboto"/>
              <a:buNone/>
            </a:pPr>
            <a:r>
              <a:rPr b="0" i="0" lang="en-US" sz="7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Identify themes and match types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2696423" y="2618066"/>
            <a:ext cx="785201" cy="140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850"/>
              <a:buFont typeface="Raleway"/>
              <a:buNone/>
            </a:pPr>
            <a:r>
              <a:rPr b="0" i="0" lang="en-US" sz="8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Search Tests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2696423" y="2798647"/>
            <a:ext cx="785201" cy="209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00"/>
              <a:buFont typeface="Roboto"/>
              <a:buNone/>
            </a:pPr>
            <a:r>
              <a:rPr b="0" i="0" lang="en-US" sz="7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Validate intent and ad triggers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3596206" y="2532774"/>
            <a:ext cx="785201" cy="2811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850"/>
              <a:buFont typeface="Raleway"/>
              <a:buNone/>
            </a:pPr>
            <a:r>
              <a:rPr b="0" i="0" lang="en-US" sz="8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Campaign Structure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3596206" y="2853946"/>
            <a:ext cx="785201" cy="209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00"/>
              <a:buFont typeface="Roboto"/>
              <a:buNone/>
            </a:pPr>
            <a:r>
              <a:rPr b="0" i="0" lang="en-US" sz="7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Segment brand vs non‑brand budgets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4500988" y="2618066"/>
            <a:ext cx="785201" cy="2811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850"/>
              <a:buFont typeface="Raleway"/>
              <a:buNone/>
            </a:pPr>
            <a:r>
              <a:rPr b="0" i="0" lang="en-US" sz="8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RSA + Landing Page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4500988" y="2939238"/>
            <a:ext cx="785201" cy="209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00"/>
              <a:buFont typeface="Roboto"/>
              <a:buNone/>
            </a:pPr>
            <a:r>
              <a:rPr b="0" i="0" lang="en-US" sz="7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Align messaging and experience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5992713" y="1069479"/>
            <a:ext cx="2659931" cy="1903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150"/>
              <a:buFont typeface="Raleway"/>
              <a:buNone/>
            </a:pPr>
            <a:r>
              <a:rPr b="0" i="0" lang="en-US" sz="11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Structural Decisions at Every Stage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5992713" y="1444526"/>
            <a:ext cx="60871" cy="60871"/>
          </a:xfrm>
          <a:prstGeom prst="ellipse">
            <a:avLst/>
          </a:prstGeom>
          <a:solidFill>
            <a:srgbClr val="1B1B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"/>
          <p:cNvSpPr/>
          <p:nvPr/>
        </p:nvSpPr>
        <p:spPr>
          <a:xfrm>
            <a:off x="6158210" y="1377553"/>
            <a:ext cx="2494434" cy="3623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Brand / non-brand segmentation</a:t>
            </a: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 — isolate intent signals and control budget allocation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5992713" y="2016249"/>
            <a:ext cx="60871" cy="60871"/>
          </a:xfrm>
          <a:prstGeom prst="ellipse">
            <a:avLst/>
          </a:prstGeom>
          <a:solidFill>
            <a:srgbClr val="1B1B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"/>
          <p:cNvSpPr/>
          <p:nvPr/>
        </p:nvSpPr>
        <p:spPr>
          <a:xfrm>
            <a:off x="6158210" y="1949276"/>
            <a:ext cx="2494434" cy="3623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Keyword themes &amp; match types</a:t>
            </a: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 — balance reach with precision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5992713" y="2587972"/>
            <a:ext cx="60871" cy="60871"/>
          </a:xfrm>
          <a:prstGeom prst="ellipse">
            <a:avLst/>
          </a:prstGeom>
          <a:solidFill>
            <a:srgbClr val="1B1B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"/>
          <p:cNvSpPr/>
          <p:nvPr/>
        </p:nvSpPr>
        <p:spPr>
          <a:xfrm>
            <a:off x="6158210" y="2521000"/>
            <a:ext cx="2494434" cy="3623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Negative keywords</a:t>
            </a: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 — protect spend from irrelevant traffic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5992713" y="3159696"/>
            <a:ext cx="60871" cy="60871"/>
          </a:xfrm>
          <a:prstGeom prst="ellipse">
            <a:avLst/>
          </a:prstGeom>
          <a:solidFill>
            <a:srgbClr val="1B1B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"/>
          <p:cNvSpPr/>
          <p:nvPr/>
        </p:nvSpPr>
        <p:spPr>
          <a:xfrm>
            <a:off x="6158210" y="3092723"/>
            <a:ext cx="2494434" cy="3623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Location segmentation</a:t>
            </a: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 — align geo targeting with market opportunity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5992713" y="3731419"/>
            <a:ext cx="60871" cy="60871"/>
          </a:xfrm>
          <a:prstGeom prst="ellipse">
            <a:avLst/>
          </a:prstGeom>
          <a:solidFill>
            <a:srgbClr val="1B1B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"/>
          <p:cNvSpPr/>
          <p:nvPr/>
        </p:nvSpPr>
        <p:spPr>
          <a:xfrm>
            <a:off x="6158210" y="3664446"/>
            <a:ext cx="2494434" cy="3623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Device considerations</a:t>
            </a: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 — optimize bids and creative by device behavior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5992713" y="4303142"/>
            <a:ext cx="60871" cy="60871"/>
          </a:xfrm>
          <a:prstGeom prst="ellipse">
            <a:avLst/>
          </a:prstGeom>
          <a:solidFill>
            <a:srgbClr val="1B1B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6158210" y="4236169"/>
            <a:ext cx="2494434" cy="3623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Search-term analysis</a:t>
            </a: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 — continuous refinement based on real query data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/>
          <p:nvPr/>
        </p:nvSpPr>
        <p:spPr>
          <a:xfrm>
            <a:off x="496119" y="400050"/>
            <a:ext cx="8151763" cy="3737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350"/>
              <a:buFont typeface="Raleway"/>
              <a:buNone/>
            </a:pPr>
            <a:r>
              <a:rPr b="0" i="0" lang="en-US" sz="23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Optimization &amp; Bidding Framework</a:t>
            </a:r>
            <a:endParaRPr b="0" i="0" sz="2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4564856" y="975643"/>
            <a:ext cx="14288" cy="3477964"/>
          </a:xfrm>
          <a:prstGeom prst="roundRect">
            <a:avLst>
              <a:gd fmla="val 49998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6"/>
          <p:cNvSpPr/>
          <p:nvPr/>
        </p:nvSpPr>
        <p:spPr>
          <a:xfrm>
            <a:off x="4092922" y="1103040"/>
            <a:ext cx="358825" cy="14288"/>
          </a:xfrm>
          <a:prstGeom prst="roundRect">
            <a:avLst>
              <a:gd fmla="val 49998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"/>
          <p:cNvSpPr/>
          <p:nvPr/>
        </p:nvSpPr>
        <p:spPr>
          <a:xfrm>
            <a:off x="4437459" y="975643"/>
            <a:ext cx="269081" cy="269081"/>
          </a:xfrm>
          <a:prstGeom prst="roundRect">
            <a:avLst>
              <a:gd fmla="val 18671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6"/>
          <p:cNvSpPr/>
          <p:nvPr/>
        </p:nvSpPr>
        <p:spPr>
          <a:xfrm>
            <a:off x="4482294" y="998079"/>
            <a:ext cx="179412" cy="224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00"/>
              <a:buFont typeface="Raleway"/>
              <a:buNone/>
            </a:pPr>
            <a:r>
              <a:rPr b="0" i="0" lang="en-US" sz="14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1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496119" y="1016719"/>
            <a:ext cx="3477816" cy="1868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aleway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Launch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496119" y="1264072"/>
            <a:ext cx="3477816" cy="3527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1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Maximize Conversions</a:t>
            </a: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 — gather conversion data while maximizing volume within budget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4692253" y="1783259"/>
            <a:ext cx="358825" cy="14288"/>
          </a:xfrm>
          <a:prstGeom prst="roundRect">
            <a:avLst>
              <a:gd fmla="val 49998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"/>
          <p:cNvSpPr/>
          <p:nvPr/>
        </p:nvSpPr>
        <p:spPr>
          <a:xfrm>
            <a:off x="4437459" y="1655862"/>
            <a:ext cx="269081" cy="269081"/>
          </a:xfrm>
          <a:prstGeom prst="roundRect">
            <a:avLst>
              <a:gd fmla="val 18671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"/>
          <p:cNvSpPr/>
          <p:nvPr/>
        </p:nvSpPr>
        <p:spPr>
          <a:xfrm>
            <a:off x="4482294" y="1678298"/>
            <a:ext cx="179412" cy="224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00"/>
              <a:buFont typeface="Raleway"/>
              <a:buNone/>
            </a:pPr>
            <a:r>
              <a:rPr b="0" i="0" lang="en-US" sz="14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2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5170066" y="1696938"/>
            <a:ext cx="3477816" cy="1868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aleway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Gather Data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5170066" y="1944291"/>
            <a:ext cx="3477816" cy="1763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Conversion volume, CPA &amp; CPC, search terms &amp; conversion rate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4092922" y="2383110"/>
            <a:ext cx="358825" cy="14288"/>
          </a:xfrm>
          <a:prstGeom prst="roundRect">
            <a:avLst>
              <a:gd fmla="val 49998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"/>
          <p:cNvSpPr/>
          <p:nvPr/>
        </p:nvSpPr>
        <p:spPr>
          <a:xfrm>
            <a:off x="4437459" y="2255713"/>
            <a:ext cx="269081" cy="269081"/>
          </a:xfrm>
          <a:prstGeom prst="roundRect">
            <a:avLst>
              <a:gd fmla="val 18671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4482294" y="2278149"/>
            <a:ext cx="179412" cy="224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00"/>
              <a:buFont typeface="Raleway"/>
              <a:buNone/>
            </a:pPr>
            <a:r>
              <a:rPr b="0" i="0" lang="en-US" sz="14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3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496119" y="2296790"/>
            <a:ext cx="3477816" cy="1868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aleway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Stabilize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6"/>
          <p:cNvSpPr/>
          <p:nvPr/>
        </p:nvSpPr>
        <p:spPr>
          <a:xfrm>
            <a:off x="496119" y="2544142"/>
            <a:ext cx="3477816" cy="1763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1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Target CPA</a:t>
            </a: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 — provide greater control over acquisition efficiency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4692253" y="2983037"/>
            <a:ext cx="358825" cy="14288"/>
          </a:xfrm>
          <a:prstGeom prst="roundRect">
            <a:avLst>
              <a:gd fmla="val 49998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6"/>
          <p:cNvSpPr/>
          <p:nvPr/>
        </p:nvSpPr>
        <p:spPr>
          <a:xfrm>
            <a:off x="4437459" y="2855640"/>
            <a:ext cx="269081" cy="269081"/>
          </a:xfrm>
          <a:prstGeom prst="roundRect">
            <a:avLst>
              <a:gd fmla="val 18671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6"/>
          <p:cNvSpPr/>
          <p:nvPr/>
        </p:nvSpPr>
        <p:spPr>
          <a:xfrm>
            <a:off x="4482294" y="2878075"/>
            <a:ext cx="179412" cy="224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00"/>
              <a:buFont typeface="Raleway"/>
              <a:buNone/>
            </a:pPr>
            <a:r>
              <a:rPr b="0" i="0" lang="en-US" sz="14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4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/>
          <p:nvPr/>
        </p:nvSpPr>
        <p:spPr>
          <a:xfrm>
            <a:off x="5170066" y="2896716"/>
            <a:ext cx="3477816" cy="1868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aleway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Optimize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6"/>
          <p:cNvSpPr/>
          <p:nvPr/>
        </p:nvSpPr>
        <p:spPr>
          <a:xfrm>
            <a:off x="5170066" y="3144069"/>
            <a:ext cx="3477816" cy="3527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Budget allocation, search terms &amp; keywords, ads &amp; landing-page relevance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/>
          <p:nvPr/>
        </p:nvSpPr>
        <p:spPr>
          <a:xfrm>
            <a:off x="4092922" y="3582963"/>
            <a:ext cx="358825" cy="14288"/>
          </a:xfrm>
          <a:prstGeom prst="roundRect">
            <a:avLst>
              <a:gd fmla="val 49998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6"/>
          <p:cNvSpPr/>
          <p:nvPr/>
        </p:nvSpPr>
        <p:spPr>
          <a:xfrm>
            <a:off x="4437459" y="3455566"/>
            <a:ext cx="269081" cy="269081"/>
          </a:xfrm>
          <a:prstGeom prst="roundRect">
            <a:avLst>
              <a:gd fmla="val 18671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"/>
          <p:cNvSpPr/>
          <p:nvPr/>
        </p:nvSpPr>
        <p:spPr>
          <a:xfrm>
            <a:off x="4482294" y="3478002"/>
            <a:ext cx="179412" cy="224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00"/>
              <a:buFont typeface="Raleway"/>
              <a:buNone/>
            </a:pPr>
            <a:r>
              <a:rPr b="0" i="0" lang="en-US" sz="14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5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496119" y="3496642"/>
            <a:ext cx="3477816" cy="1868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aleway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Scale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496119" y="3743995"/>
            <a:ext cx="3477816" cy="3527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Increase volume while maintaining acceptable acquisition economics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496119" y="4567089"/>
            <a:ext cx="8608963" cy="1763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00"/>
              <a:buFont typeface="Roboto"/>
              <a:buNone/>
            </a:pPr>
            <a:r>
              <a:rPr b="0" i="0" lang="en-US" sz="9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This phased bidding approach ensures campaigns are data-informed before scaling — protecting spend efficiency at every stage of growth.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"/>
          <p:cNvSpPr/>
          <p:nvPr/>
        </p:nvSpPr>
        <p:spPr>
          <a:xfrm>
            <a:off x="496119" y="414337"/>
            <a:ext cx="8151763" cy="408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550"/>
              <a:buFont typeface="Raleway"/>
              <a:buNone/>
            </a:pPr>
            <a:r>
              <a:rPr b="0" i="0" lang="en-US" sz="25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The Scaling Story</a:t>
            </a:r>
            <a:endParaRPr b="0" i="0" sz="2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7"/>
          <p:cNvSpPr/>
          <p:nvPr/>
        </p:nvSpPr>
        <p:spPr>
          <a:xfrm>
            <a:off x="402059" y="1003399"/>
            <a:ext cx="3681040" cy="3725763"/>
          </a:xfrm>
          <a:prstGeom prst="roundRect">
            <a:avLst>
              <a:gd fmla="val 2556" name="adj"/>
            </a:avLst>
          </a:prstGeom>
          <a:solidFill>
            <a:srgbClr val="1B1B27">
              <a:alpha val="9490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7"/>
          <p:cNvSpPr/>
          <p:nvPr/>
        </p:nvSpPr>
        <p:spPr>
          <a:xfrm>
            <a:off x="532730" y="1123876"/>
            <a:ext cx="3419698" cy="8167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Raleway"/>
              <a:buNone/>
            </a:pPr>
            <a:r>
              <a:rPr b="0" i="0" lang="en-US" sz="51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20×</a:t>
            </a:r>
            <a:endParaRPr b="0" i="0" sz="5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532730" y="2061121"/>
            <a:ext cx="3419698" cy="2041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Raleway"/>
              <a:buNone/>
            </a:pPr>
            <a:r>
              <a:rPr b="0" i="0" lang="en-US" sz="125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Daily Spend Scaled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532730" y="2385715"/>
            <a:ext cx="3876898" cy="2008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$300/day → $6,000+/day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532730" y="2694980"/>
            <a:ext cx="3419698" cy="1415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275">
            <a:normAutofit/>
          </a:bodyPr>
          <a:lstStyle/>
          <a:p>
            <a:pPr indent="-203200" lvl="0" marL="20320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Char char="•"/>
            </a:pPr>
            <a:r>
              <a:rPr b="0" i="0" lang="en-US" sz="1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Winning campaign identified through rigorous testing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Char char="•"/>
            </a:pPr>
            <a:r>
              <a:rPr b="0" i="0" lang="en-US" sz="1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Applied Search best practices at every layer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Char char="•"/>
            </a:pPr>
            <a:r>
              <a:rPr b="0" i="0" lang="en-US" sz="1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Continued search term testing throughout scale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Char char="•"/>
            </a:pPr>
            <a:r>
              <a:rPr b="0" i="0" lang="en-US" sz="1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Monitored performance closely — hourly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Char char="•"/>
            </a:pPr>
            <a:r>
              <a:rPr b="0" i="0" lang="en-US" sz="1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Optimized account structure in parallel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Char char="•"/>
            </a:pPr>
            <a:r>
              <a:rPr b="0" i="0" lang="en-US" sz="1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Increased budget progressively as efficiency held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7"/>
          <p:cNvSpPr/>
          <p:nvPr/>
        </p:nvSpPr>
        <p:spPr>
          <a:xfrm>
            <a:off x="532730" y="4219054"/>
            <a:ext cx="3419698" cy="4016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b="0" i="1" lang="en-US" sz="1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Scaled daily spend by ~20× while continuing to optimize for qualified acquisition.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63" name="Google Shape;16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12593" y="1831330"/>
            <a:ext cx="4339977" cy="2069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"/>
          <p:cNvSpPr/>
          <p:nvPr/>
        </p:nvSpPr>
        <p:spPr>
          <a:xfrm>
            <a:off x="496119" y="406524"/>
            <a:ext cx="8151763" cy="3875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400"/>
              <a:buFont typeface="Raleway"/>
              <a:buNone/>
            </a:pPr>
            <a:r>
              <a:rPr b="0" i="0" lang="en-US" sz="24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Multi-Account Scaling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496119" y="1011138"/>
            <a:ext cx="8608963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One acquisition engine → multiple accounts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496119" y="1617166"/>
            <a:ext cx="2656433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Why Multi-Account?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8"/>
          <p:cNvSpPr/>
          <p:nvPr/>
        </p:nvSpPr>
        <p:spPr>
          <a:xfrm>
            <a:off x="496119" y="1919511"/>
            <a:ext cx="2656433" cy="7441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Managed Search acquisition across multiple Google Ads accounts to support continued growth and reduce dependency on a single acquisition account.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8"/>
          <p:cNvSpPr/>
          <p:nvPr/>
        </p:nvSpPr>
        <p:spPr>
          <a:xfrm>
            <a:off x="496119" y="2785690"/>
            <a:ext cx="2656433" cy="629245"/>
          </a:xfrm>
          <a:prstGeom prst="roundRect">
            <a:avLst>
              <a:gd fmla="val 8280" name="adj"/>
            </a:avLst>
          </a:pr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4" name="Google Shape;17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092" y="2949997"/>
            <a:ext cx="155004" cy="12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8"/>
          <p:cNvSpPr/>
          <p:nvPr/>
        </p:nvSpPr>
        <p:spPr>
          <a:xfrm>
            <a:off x="899071" y="2914278"/>
            <a:ext cx="2129507" cy="37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b="1" i="0" lang="en-US" sz="9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~$489.5K</a:t>
            </a:r>
            <a:r>
              <a:rPr b="0" i="0" lang="en-US" sz="9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documented spend across available account snapshots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6" name="Google Shape;17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59882" y="1441252"/>
            <a:ext cx="5192688" cy="2163142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8"/>
          <p:cNvSpPr/>
          <p:nvPr/>
        </p:nvSpPr>
        <p:spPr>
          <a:xfrm>
            <a:off x="496119" y="3848472"/>
            <a:ext cx="2644899" cy="888504"/>
          </a:xfrm>
          <a:prstGeom prst="roundRect">
            <a:avLst>
              <a:gd fmla="val 5864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8"/>
          <p:cNvSpPr/>
          <p:nvPr/>
        </p:nvSpPr>
        <p:spPr>
          <a:xfrm>
            <a:off x="624855" y="3977208"/>
            <a:ext cx="2387426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Redundancy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/>
          <p:nvPr/>
        </p:nvSpPr>
        <p:spPr>
          <a:xfrm>
            <a:off x="624855" y="4236169"/>
            <a:ext cx="2387426" cy="37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Reduce single-account risk and policy exposure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8"/>
          <p:cNvSpPr/>
          <p:nvPr/>
        </p:nvSpPr>
        <p:spPr>
          <a:xfrm>
            <a:off x="3249513" y="3848472"/>
            <a:ext cx="2644899" cy="888504"/>
          </a:xfrm>
          <a:prstGeom prst="roundRect">
            <a:avLst>
              <a:gd fmla="val 5864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8"/>
          <p:cNvSpPr/>
          <p:nvPr/>
        </p:nvSpPr>
        <p:spPr>
          <a:xfrm>
            <a:off x="3378250" y="3977208"/>
            <a:ext cx="2387426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Scale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3378250" y="4236169"/>
            <a:ext cx="2387426" cy="37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Expand volume beyond single-account budget ceilings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6002908" y="3848472"/>
            <a:ext cx="2644899" cy="888504"/>
          </a:xfrm>
          <a:prstGeom prst="roundRect">
            <a:avLst>
              <a:gd fmla="val 5864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8"/>
          <p:cNvSpPr/>
          <p:nvPr/>
        </p:nvSpPr>
        <p:spPr>
          <a:xfrm>
            <a:off x="6131644" y="3977208"/>
            <a:ext cx="2387426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Testing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6131644" y="4236169"/>
            <a:ext cx="2387426" cy="37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Run parallel experiments without disrupting primary performance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/>
          <p:nvPr/>
        </p:nvSpPr>
        <p:spPr>
          <a:xfrm>
            <a:off x="496119" y="423342"/>
            <a:ext cx="8151763" cy="4291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700"/>
              <a:buFont typeface="Raleway"/>
              <a:buNone/>
            </a:pPr>
            <a:r>
              <a:rPr b="0" i="0" lang="en-US" sz="27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Performance &amp; Monitoring System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92" name="Google Shape;19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19" y="1201638"/>
            <a:ext cx="5181377" cy="223138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9"/>
          <p:cNvSpPr/>
          <p:nvPr/>
        </p:nvSpPr>
        <p:spPr>
          <a:xfrm>
            <a:off x="6017270" y="1188765"/>
            <a:ext cx="2635300" cy="2145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Hourly Cadence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6017270" y="1536278"/>
            <a:ext cx="2635300" cy="432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50"/>
              <a:buFont typeface="Roboto"/>
              <a:buNone/>
            </a:pPr>
            <a:r>
              <a:rPr b="0" i="0" lang="en-US" sz="10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Spend → Clicks → CPC → Conversions → CPA → Search Terms → Account Decision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9"/>
          <p:cNvSpPr/>
          <p:nvPr/>
        </p:nvSpPr>
        <p:spPr>
          <a:xfrm>
            <a:off x="6017270" y="2101900"/>
            <a:ext cx="2635300" cy="2145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Daily Cadence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9"/>
          <p:cNvSpPr/>
          <p:nvPr/>
        </p:nvSpPr>
        <p:spPr>
          <a:xfrm>
            <a:off x="6017270" y="2449413"/>
            <a:ext cx="2635300" cy="648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50"/>
              <a:buFont typeface="Roboto"/>
              <a:buNone/>
            </a:pPr>
            <a:r>
              <a:rPr b="0" i="0" lang="en-US" sz="10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Reporting → Team Meeting → Performance Review → Testing Plan → Next-Day Strategy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9"/>
          <p:cNvSpPr/>
          <p:nvPr/>
        </p:nvSpPr>
        <p:spPr>
          <a:xfrm>
            <a:off x="6017270" y="3231356"/>
            <a:ext cx="2635300" cy="2145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Primary Metrics Tracked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"/>
          <p:cNvSpPr/>
          <p:nvPr/>
        </p:nvSpPr>
        <p:spPr>
          <a:xfrm>
            <a:off x="496119" y="3732312"/>
            <a:ext cx="8151763" cy="987772"/>
          </a:xfrm>
          <a:prstGeom prst="roundRect">
            <a:avLst>
              <a:gd fmla="val 5840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9"/>
          <p:cNvSpPr/>
          <p:nvPr/>
        </p:nvSpPr>
        <p:spPr>
          <a:xfrm>
            <a:off x="500881" y="3737074"/>
            <a:ext cx="2035522" cy="489124"/>
          </a:xfrm>
          <a:custGeom>
            <a:rect b="b" l="l" r="r" t="t"/>
            <a:pathLst>
              <a:path extrusionOk="0" h="489124" w="2035522">
                <a:moveTo>
                  <a:pt x="48068" y="0"/>
                </a:moveTo>
                <a:lnTo>
                  <a:pt x="2035522" y="0"/>
                </a:lnTo>
                <a:lnTo>
                  <a:pt x="2035522" y="489124"/>
                </a:lnTo>
                <a:lnTo>
                  <a:pt x="0" y="489124"/>
                </a:lnTo>
                <a:lnTo>
                  <a:pt x="0" y="48068"/>
                </a:lnTo>
                <a:cubicBezTo>
                  <a:pt x="0" y="21521"/>
                  <a:pt x="21521" y="0"/>
                  <a:pt x="48068" y="0"/>
                </a:cubicBezTo>
                <a:close/>
              </a:path>
            </a:pathLst>
          </a:cu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9"/>
          <p:cNvSpPr/>
          <p:nvPr/>
        </p:nvSpPr>
        <p:spPr>
          <a:xfrm>
            <a:off x="638175" y="3874368"/>
            <a:ext cx="1760934" cy="2145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Spend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/>
          <p:nvPr/>
        </p:nvSpPr>
        <p:spPr>
          <a:xfrm>
            <a:off x="2536403" y="3737074"/>
            <a:ext cx="2035597" cy="489124"/>
          </a:xfrm>
          <a:prstGeom prst="rect">
            <a:avLst/>
          </a:pr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9"/>
          <p:cNvSpPr/>
          <p:nvPr/>
        </p:nvSpPr>
        <p:spPr>
          <a:xfrm>
            <a:off x="2536403" y="3737074"/>
            <a:ext cx="19050" cy="489124"/>
          </a:xfrm>
          <a:prstGeom prst="roundRect">
            <a:avLst>
              <a:gd fmla="val 50000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9"/>
          <p:cNvSpPr/>
          <p:nvPr/>
        </p:nvSpPr>
        <p:spPr>
          <a:xfrm>
            <a:off x="2673697" y="3874368"/>
            <a:ext cx="1761009" cy="2145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CTR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9"/>
          <p:cNvSpPr/>
          <p:nvPr/>
        </p:nvSpPr>
        <p:spPr>
          <a:xfrm>
            <a:off x="4572000" y="3737074"/>
            <a:ext cx="2035522" cy="489124"/>
          </a:xfrm>
          <a:prstGeom prst="rect">
            <a:avLst/>
          </a:pr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9"/>
          <p:cNvSpPr/>
          <p:nvPr/>
        </p:nvSpPr>
        <p:spPr>
          <a:xfrm>
            <a:off x="4572000" y="3737074"/>
            <a:ext cx="19050" cy="489124"/>
          </a:xfrm>
          <a:prstGeom prst="roundRect">
            <a:avLst>
              <a:gd fmla="val 50000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9"/>
          <p:cNvSpPr/>
          <p:nvPr/>
        </p:nvSpPr>
        <p:spPr>
          <a:xfrm>
            <a:off x="4709294" y="3874368"/>
            <a:ext cx="1760934" cy="2145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CPC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6607522" y="3737074"/>
            <a:ext cx="2035597" cy="489124"/>
          </a:xfrm>
          <a:custGeom>
            <a:rect b="b" l="l" r="r" t="t"/>
            <a:pathLst>
              <a:path extrusionOk="0" h="489124" w="2035597">
                <a:moveTo>
                  <a:pt x="0" y="0"/>
                </a:moveTo>
                <a:lnTo>
                  <a:pt x="1987529" y="0"/>
                </a:lnTo>
                <a:cubicBezTo>
                  <a:pt x="2000277" y="0"/>
                  <a:pt x="2012504" y="5064"/>
                  <a:pt x="2021518" y="14079"/>
                </a:cubicBezTo>
                <a:cubicBezTo>
                  <a:pt x="2030533" y="23093"/>
                  <a:pt x="2035597" y="35320"/>
                  <a:pt x="2035597" y="48068"/>
                </a:cubicBezTo>
                <a:lnTo>
                  <a:pt x="2035597" y="489124"/>
                </a:lnTo>
                <a:lnTo>
                  <a:pt x="0" y="489124"/>
                </a:lnTo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9"/>
          <p:cNvSpPr/>
          <p:nvPr/>
        </p:nvSpPr>
        <p:spPr>
          <a:xfrm>
            <a:off x="6607522" y="3737074"/>
            <a:ext cx="19050" cy="489124"/>
          </a:xfrm>
          <a:prstGeom prst="roundRect">
            <a:avLst>
              <a:gd fmla="val 50000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"/>
          <p:cNvSpPr/>
          <p:nvPr/>
        </p:nvSpPr>
        <p:spPr>
          <a:xfrm>
            <a:off x="6744816" y="3874368"/>
            <a:ext cx="1761009" cy="2145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CVR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500881" y="4226198"/>
            <a:ext cx="4071119" cy="489124"/>
          </a:xfrm>
          <a:custGeom>
            <a:rect b="b" l="l" r="r" t="t"/>
            <a:pathLst>
              <a:path extrusionOk="0" h="489124" w="4071119">
                <a:moveTo>
                  <a:pt x="0" y="0"/>
                </a:moveTo>
                <a:lnTo>
                  <a:pt x="4071119" y="0"/>
                </a:lnTo>
                <a:lnTo>
                  <a:pt x="4071119" y="489124"/>
                </a:lnTo>
                <a:lnTo>
                  <a:pt x="48068" y="489124"/>
                </a:lnTo>
                <a:cubicBezTo>
                  <a:pt x="21521" y="489124"/>
                  <a:pt x="0" y="467603"/>
                  <a:pt x="0" y="441056"/>
                </a:cubicBezTo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9"/>
          <p:cNvSpPr/>
          <p:nvPr/>
        </p:nvSpPr>
        <p:spPr>
          <a:xfrm>
            <a:off x="500881" y="4226198"/>
            <a:ext cx="4071119" cy="19050"/>
          </a:xfrm>
          <a:prstGeom prst="roundRect">
            <a:avLst>
              <a:gd fmla="val 50000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9"/>
          <p:cNvSpPr/>
          <p:nvPr/>
        </p:nvSpPr>
        <p:spPr>
          <a:xfrm>
            <a:off x="638175" y="4363492"/>
            <a:ext cx="3796531" cy="2145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CPA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4572000" y="4226198"/>
            <a:ext cx="4071119" cy="489124"/>
          </a:xfrm>
          <a:custGeom>
            <a:rect b="b" l="l" r="r" t="t"/>
            <a:pathLst>
              <a:path extrusionOk="0" h="489124" w="4071119">
                <a:moveTo>
                  <a:pt x="0" y="0"/>
                </a:moveTo>
                <a:lnTo>
                  <a:pt x="4071119" y="0"/>
                </a:lnTo>
                <a:lnTo>
                  <a:pt x="4071119" y="441056"/>
                </a:lnTo>
                <a:cubicBezTo>
                  <a:pt x="4071119" y="467603"/>
                  <a:pt x="4049598" y="489124"/>
                  <a:pt x="4023051" y="489124"/>
                </a:cubicBezTo>
                <a:lnTo>
                  <a:pt x="0" y="489124"/>
                </a:lnTo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9"/>
          <p:cNvSpPr/>
          <p:nvPr/>
        </p:nvSpPr>
        <p:spPr>
          <a:xfrm>
            <a:off x="4572000" y="4226198"/>
            <a:ext cx="19050" cy="489124"/>
          </a:xfrm>
          <a:prstGeom prst="roundRect">
            <a:avLst>
              <a:gd fmla="val 50000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9"/>
          <p:cNvSpPr/>
          <p:nvPr/>
        </p:nvSpPr>
        <p:spPr>
          <a:xfrm>
            <a:off x="4572000" y="4226198"/>
            <a:ext cx="4071119" cy="19050"/>
          </a:xfrm>
          <a:prstGeom prst="roundRect">
            <a:avLst>
              <a:gd fmla="val 50000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9"/>
          <p:cNvSpPr/>
          <p:nvPr/>
        </p:nvSpPr>
        <p:spPr>
          <a:xfrm>
            <a:off x="4709294" y="4363492"/>
            <a:ext cx="3796531" cy="2145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50"/>
              <a:buFont typeface="Raleway"/>
              <a:buNone/>
            </a:pPr>
            <a:r>
              <a:rPr b="0" i="0" lang="en-US" sz="13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tCPA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2026-08-13T22:18:16Z</dcterms:created>
</cp:coreProperties>
</file>