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9144000" cy="5143500"/>
  <p:notesSz cx="5143500" cy="9144000"/>
  <p:embeddedFontLst>
    <p:embeddedFont>
      <p:font typeface="Raleway Bold"/>
      <p:regular r:id="rId201314"/>
    </p:embeddedFont>
    <p:embeddedFont>
      <p:font typeface="Raleway"/>
      <p:regular r:id="rId201315"/>
    </p:embeddedFont>
    <p:embeddedFont>
      <p:font typeface="Roboto"/>
      <p:regular r:id="rId201316"/>
    </p:embeddedFont>
    <p:embeddedFont>
      <p:font typeface="Roboto Bold"/>
      <p:regular r:id="rId201317"/>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2-1.png"/><Relationship Id="rId3"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ECECF3"/>
          </a:solidFill>
          <a:ln/>
        </p:spPr>
      </p:sp>
      <p:sp>
        <p:nvSpPr>
          <p:cNvPr id="3" name="Shape 1"/>
          <p:cNvSpPr/>
          <p:nvPr/>
        </p:nvSpPr>
        <p:spPr>
          <a:xfrm>
            <a:off x="0" y="0"/>
            <a:ext cx="9144000" cy="5143500"/>
          </a:xfrm>
          <a:prstGeom prst="rect">
            <a:avLst/>
          </a:prstGeom>
          <a:solidFill>
            <a:srgbClr val="FFFFFF">
              <a:alpha val="95000"/>
            </a:srgbClr>
          </a:solidFill>
          <a:ln/>
        </p:spPr>
      </p:sp>
      <p:pic>
        <p:nvPicPr>
          <p:cNvPr id="4" name="Image 0" descr="preencoded.png">
            <a:hlinkClick r:id="rId2" tooltip=""/>
          </p:cNvPr>
          <p:cNvPicPr>
            <a:picLocks noChangeAspect="1"/>
          </p:cNvPicPr>
          <p:nvPr/>
        </p:nvPicPr>
        <p:blipFill>
          <a:blip r:embed="rId1"/>
          <a:stretch>
            <a:fillRect/>
          </a:stretch>
        </p:blipFill>
        <p:spPr>
          <a:xfrm>
            <a:off x="8029180" y="48444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svg"/><Relationship Id="rId4" Type="http://schemas.openxmlformats.org/officeDocument/2006/relationships/image" Target="../media/image-10-2.png"/><Relationship Id="rId5" Type="http://schemas.openxmlformats.org/officeDocument/2006/relationships/image" Target="../media/image-10-3.svg"/><Relationship Id="rId6" Type="http://schemas.openxmlformats.org/officeDocument/2006/relationships/slideLayout" Target="../slideLayouts/slideLayout2.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eg"/><Relationship Id="rId2" Type="http://schemas.openxmlformats.org/officeDocument/2006/relationships/slideLayout" Target="../slideLayouts/slideLayout2.xml"/><Relationship Id="rId3"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image" Target="../media/image-3-2.png"/><Relationship Id="rId3" Type="http://schemas.openxmlformats.org/officeDocument/2006/relationships/slideLayout" Target="../slideLayouts/slideLayout2.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1.png"/><Relationship Id="rId4" Type="http://schemas.openxmlformats.org/officeDocument/2006/relationships/image" Target="../media/image-4-2.svg"/><Relationship Id="rId5" Type="http://schemas.openxmlformats.org/officeDocument/2006/relationships/image" Target="../media/image-4-1.png"/><Relationship Id="rId6" Type="http://schemas.openxmlformats.org/officeDocument/2006/relationships/image" Target="../media/image-4-2.svg"/><Relationship Id="rId7" Type="http://schemas.openxmlformats.org/officeDocument/2006/relationships/image" Target="../media/image-4-1.png"/><Relationship Id="rId8" Type="http://schemas.openxmlformats.org/officeDocument/2006/relationships/image" Target="../media/image-4-2.svg"/><Relationship Id="rId9" Type="http://schemas.openxmlformats.org/officeDocument/2006/relationships/image" Target="../media/image-4-9.png"/><Relationship Id="rId10" Type="http://schemas.openxmlformats.org/officeDocument/2006/relationships/image" Target="../media/image-4-10.svg"/><Relationship Id="rId11" Type="http://schemas.openxmlformats.org/officeDocument/2006/relationships/image" Target="../media/image-4-11.png"/><Relationship Id="rId12" Type="http://schemas.openxmlformats.org/officeDocument/2006/relationships/slideLayout" Target="../slideLayouts/slideLayout2.xml"/><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slideLayout" Target="../slideLayouts/slideLayout2.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2.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eg"/><Relationship Id="rId2" Type="http://schemas.openxmlformats.org/officeDocument/2006/relationships/image" Target="../media/image-7-2.jpeg"/><Relationship Id="rId3" Type="http://schemas.openxmlformats.org/officeDocument/2006/relationships/image" Target="../media/image-7-3.jpeg"/><Relationship Id="rId4" Type="http://schemas.openxmlformats.org/officeDocument/2006/relationships/image" Target="../media/image-7-4.png"/><Relationship Id="rId5" Type="http://schemas.openxmlformats.org/officeDocument/2006/relationships/slideLayout" Target="../slideLayouts/slideLayout2.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slideLayout" Target="../slideLayouts/slideLayout2.xml"/><Relationship Id="rId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eg"/><Relationship Id="rId2" Type="http://schemas.openxmlformats.org/officeDocument/2006/relationships/image" Target="../media/image-9-2.png"/><Relationship Id="rId3" Type="http://schemas.openxmlformats.org/officeDocument/2006/relationships/slideLayout" Target="../slideLayouts/slideLayout2.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25119" y="1715914"/>
            <a:ext cx="4722763" cy="885974"/>
          </a:xfrm>
          <a:prstGeom prst="rect">
            <a:avLst/>
          </a:prstGeom>
          <a:noFill/>
          <a:ln/>
        </p:spPr>
        <p:txBody>
          <a:bodyPr wrap="square" lIns="0" tIns="0" rIns="0" bIns="0" rtlCol="0" anchor="t">
            <a:normAutofit/>
          </a:bodyPr>
          <a:lstStyle/>
          <a:p>
            <a:pPr algn="l" indent="0" marL="0">
              <a:lnSpc>
                <a:spcPct val="104000"/>
              </a:lnSpc>
              <a:buNone/>
            </a:pPr>
            <a:r>
              <a:rPr lang="en-US" sz="2750" dirty="0">
                <a:solidFill>
                  <a:srgbClr val="1B1B27"/>
                </a:solidFill>
                <a:latin typeface="Raleway" pitchFamily="34" charset="0"/>
                <a:ea typeface="Raleway" pitchFamily="34" charset="-122"/>
                <a:cs typeface="Raleway" pitchFamily="34" charset="-120"/>
              </a:rPr>
              <a:t>Lead Generation Media Buying Case Study</a:t>
            </a:r>
            <a:endParaRPr lang="en-US" sz="2750" dirty="0"/>
          </a:p>
        </p:txBody>
      </p:sp>
      <p:sp>
        <p:nvSpPr>
          <p:cNvPr id="4" name="Text 1"/>
          <p:cNvSpPr/>
          <p:nvPr/>
        </p:nvSpPr>
        <p:spPr>
          <a:xfrm>
            <a:off x="3925119" y="2814489"/>
            <a:ext cx="4722763" cy="613097"/>
          </a:xfrm>
          <a:prstGeom prst="rect">
            <a:avLst/>
          </a:prstGeom>
          <a:noFill/>
          <a:ln/>
        </p:spPr>
        <p:txBody>
          <a:bodyPr wrap="square" lIns="0" tIns="0" rIns="0" bIns="0" rtlCol="0" anchor="t"/>
          <a:lstStyle/>
          <a:p>
            <a:pPr algn="l" indent="0" marL="0">
              <a:lnSpc>
                <a:spcPct val="133000"/>
              </a:lnSpc>
              <a:spcAft>
                <a:spcPts val="1250"/>
              </a:spcAft>
              <a:buNone/>
            </a:pPr>
            <a:r>
              <a:rPr lang="en-US" sz="1100" dirty="0">
                <a:solidFill>
                  <a:srgbClr val="3C3939"/>
                </a:solidFill>
                <a:latin typeface="Roboto" pitchFamily="34" charset="0"/>
                <a:ea typeface="Roboto" pitchFamily="34" charset="-122"/>
                <a:cs typeface="Roboto" pitchFamily="34" charset="-120"/>
              </a:rPr>
              <a:t>Spanish &amp; English Debt Relief</a:t>
            </a:r>
            <a:endParaRPr lang="en-US" sz="1100" dirty="0"/>
          </a:p>
          <a:p>
            <a:pPr algn="l" indent="0" marL="0">
              <a:lnSpc>
                <a:spcPct val="133000"/>
              </a:lnSpc>
              <a:buNone/>
            </a:pPr>
            <a:r>
              <a:rPr lang="en-US" sz="1100" i="1" dirty="0">
                <a:solidFill>
                  <a:srgbClr val="3C3939"/>
                </a:solidFill>
                <a:latin typeface="Roboto" pitchFamily="34" charset="0"/>
                <a:ea typeface="Roboto" pitchFamily="34" charset="-122"/>
                <a:cs typeface="Roboto" pitchFamily="34" charset="-120"/>
              </a:rPr>
              <a:t>From $2K/day acquisition to $10K+/day scale</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96119" y="418430"/>
            <a:ext cx="8151763" cy="408384"/>
          </a:xfrm>
          <a:prstGeom prst="rect">
            <a:avLst/>
          </a:prstGeom>
          <a:noFill/>
          <a:ln/>
        </p:spPr>
        <p:txBody>
          <a:bodyPr wrap="none" lIns="0" tIns="0" rIns="0" bIns="0" rtlCol="0" anchor="t"/>
          <a:lstStyle/>
          <a:p>
            <a:pPr algn="l" indent="0" marL="0">
              <a:lnSpc>
                <a:spcPct val="104000"/>
              </a:lnSpc>
              <a:buNone/>
            </a:pPr>
            <a:r>
              <a:rPr lang="en-US" sz="2550" dirty="0">
                <a:solidFill>
                  <a:srgbClr val="1B1B27"/>
                </a:solidFill>
                <a:latin typeface="Raleway" pitchFamily="34" charset="0"/>
                <a:ea typeface="Raleway" pitchFamily="34" charset="-122"/>
                <a:cs typeface="Raleway" pitchFamily="34" charset="-120"/>
              </a:rPr>
              <a:t>The Buyer Feedback Loop</a:t>
            </a:r>
            <a:endParaRPr lang="en-US" sz="2550" dirty="0"/>
          </a:p>
        </p:txBody>
      </p:sp>
      <p:sp>
        <p:nvSpPr>
          <p:cNvPr id="3" name="Text 1"/>
          <p:cNvSpPr/>
          <p:nvPr/>
        </p:nvSpPr>
        <p:spPr>
          <a:xfrm>
            <a:off x="496119" y="1067767"/>
            <a:ext cx="8151763" cy="401687"/>
          </a:xfrm>
          <a:prstGeom prst="rect">
            <a:avLst/>
          </a:prstGeom>
          <a:noFill/>
          <a:ln/>
        </p:spPr>
        <p:txBody>
          <a:bodyPr wrap="square" lIns="0" tIns="0" rIns="0" bIns="0" rtlCol="0" anchor="t">
            <a:normAutofit/>
          </a:bodyPr>
          <a:lstStyle/>
          <a:p>
            <a:pPr algn="l" indent="0" marL="0">
              <a:lnSpc>
                <a:spcPct val="128000"/>
              </a:lnSpc>
              <a:buNone/>
            </a:pPr>
            <a:r>
              <a:rPr lang="en-US" sz="1000" dirty="0">
                <a:solidFill>
                  <a:srgbClr val="3C3939"/>
                </a:solidFill>
                <a:latin typeface="Roboto" pitchFamily="34" charset="0"/>
                <a:ea typeface="Roboto" pitchFamily="34" charset="-122"/>
                <a:cs typeface="Roboto" pitchFamily="34" charset="-120"/>
              </a:rPr>
              <a:t>We did not optimize inside an advertising platform in isolation. The buyer supplied </a:t>
            </a:r>
            <a:pPr algn="l" indent="0" marL="0">
              <a:lnSpc>
                <a:spcPct val="128000"/>
              </a:lnSpc>
              <a:buNone/>
            </a:pPr>
            <a:r>
              <a:rPr lang="en-US" sz="1000" b="1" dirty="0">
                <a:solidFill>
                  <a:srgbClr val="3C3939"/>
                </a:solidFill>
                <a:latin typeface="Roboto Bold" pitchFamily="34" charset="0"/>
                <a:ea typeface="Roboto Bold" pitchFamily="34" charset="-122"/>
                <a:cs typeface="Roboto Bold" pitchFamily="34" charset="-120"/>
              </a:rPr>
              <a:t>weekly downstream CPA and call-quality performance </a:t>
            </a:r>
            <a:pPr algn="l" indent="0" marL="0">
              <a:lnSpc>
                <a:spcPct val="128000"/>
              </a:lnSpc>
              <a:buNone/>
            </a:pPr>
            <a:r>
              <a:rPr lang="en-US" sz="1000" dirty="0">
                <a:solidFill>
                  <a:srgbClr val="3C3939"/>
                </a:solidFill>
                <a:latin typeface="Roboto" pitchFamily="34" charset="0"/>
                <a:ea typeface="Roboto" pitchFamily="34" charset="-122"/>
                <a:cs typeface="Roboto" pitchFamily="34" charset="-120"/>
              </a:rPr>
              <a:t>reports, creating a downstream feedback loop.</a:t>
            </a:r>
            <a:endParaRPr lang="en-US" sz="1000" dirty="0"/>
          </a:p>
        </p:txBody>
      </p:sp>
      <p:pic>
        <p:nvPicPr>
          <p:cNvPr id="4" name="Image 0" descr="preencoded.png">    </p:cNvPr>
          <p:cNvPicPr>
            <a:picLocks noChangeAspect="1"/>
          </p:cNvPicPr>
          <p:nvPr/>
        </p:nvPicPr>
        <p:blipFill>
          <a:blip r:embed="rId1"/>
          <a:stretch>
            <a:fillRect/>
          </a:stretch>
        </p:blipFill>
        <p:spPr>
          <a:xfrm>
            <a:off x="496119" y="1740471"/>
            <a:ext cx="5187032" cy="1946374"/>
          </a:xfrm>
          <a:prstGeom prst="rect">
            <a:avLst/>
          </a:prstGeom>
        </p:spPr>
      </p:pic>
      <p:sp>
        <p:nvSpPr>
          <p:cNvPr id="5" name="Text 2"/>
          <p:cNvSpPr/>
          <p:nvPr/>
        </p:nvSpPr>
        <p:spPr>
          <a:xfrm>
            <a:off x="4687160" y="3138990"/>
            <a:ext cx="782344" cy="301416"/>
          </a:xfrm>
          <a:prstGeom prst="rect">
            <a:avLst/>
          </a:prstGeom>
          <a:noFill/>
          <a:ln/>
        </p:spPr>
        <p:txBody>
          <a:bodyPr wrap="square" lIns="0" tIns="0" rIns="0" bIns="0" rtlCol="0" anchor="t">
            <a:normAutofit/>
          </a:bodyPr>
          <a:lstStyle/>
          <a:p>
            <a:pPr algn="ctr" indent="0" marL="0">
              <a:lnSpc>
                <a:spcPct val="104000"/>
              </a:lnSpc>
              <a:buNone/>
            </a:pPr>
            <a:r>
              <a:rPr lang="en-US" sz="900" dirty="0">
                <a:solidFill>
                  <a:srgbClr val="3C3939"/>
                </a:solidFill>
                <a:latin typeface="Raleway" pitchFamily="34" charset="0"/>
                <a:ea typeface="Raleway" pitchFamily="34" charset="-122"/>
                <a:cs typeface="Raleway" pitchFamily="34" charset="-120"/>
              </a:rPr>
              <a:t>Adjust Targeting</a:t>
            </a:r>
            <a:endParaRPr lang="en-US" sz="900" dirty="0"/>
          </a:p>
        </p:txBody>
      </p:sp>
      <p:sp>
        <p:nvSpPr>
          <p:cNvPr id="6" name="Text 3"/>
          <p:cNvSpPr/>
          <p:nvPr/>
        </p:nvSpPr>
        <p:spPr>
          <a:xfrm>
            <a:off x="3701192" y="3138990"/>
            <a:ext cx="782344" cy="301416"/>
          </a:xfrm>
          <a:prstGeom prst="rect">
            <a:avLst/>
          </a:prstGeom>
          <a:noFill/>
          <a:ln/>
        </p:spPr>
        <p:txBody>
          <a:bodyPr wrap="square" lIns="0" tIns="0" rIns="0" bIns="0" rtlCol="0" anchor="t">
            <a:normAutofit/>
          </a:bodyPr>
          <a:lstStyle/>
          <a:p>
            <a:pPr algn="ctr" indent="0" marL="0">
              <a:lnSpc>
                <a:spcPct val="104000"/>
              </a:lnSpc>
              <a:buNone/>
            </a:pPr>
            <a:r>
              <a:rPr lang="en-US" sz="900" dirty="0">
                <a:solidFill>
                  <a:srgbClr val="3C3939"/>
                </a:solidFill>
                <a:latin typeface="Raleway" pitchFamily="34" charset="0"/>
                <a:ea typeface="Raleway" pitchFamily="34" charset="-122"/>
                <a:cs typeface="Raleway" pitchFamily="34" charset="-120"/>
              </a:rPr>
              <a:t>Reallocate Budget</a:t>
            </a:r>
            <a:endParaRPr lang="en-US" sz="900" dirty="0"/>
          </a:p>
        </p:txBody>
      </p:sp>
      <p:sp>
        <p:nvSpPr>
          <p:cNvPr id="7" name="Text 4"/>
          <p:cNvSpPr/>
          <p:nvPr/>
        </p:nvSpPr>
        <p:spPr>
          <a:xfrm>
            <a:off x="2720583" y="3138990"/>
            <a:ext cx="782344" cy="301416"/>
          </a:xfrm>
          <a:prstGeom prst="rect">
            <a:avLst/>
          </a:prstGeom>
          <a:noFill/>
          <a:ln/>
        </p:spPr>
        <p:txBody>
          <a:bodyPr wrap="square" lIns="0" tIns="0" rIns="0" bIns="0" rtlCol="0" anchor="t">
            <a:normAutofit/>
          </a:bodyPr>
          <a:lstStyle/>
          <a:p>
            <a:pPr algn="ctr" indent="0" marL="0">
              <a:lnSpc>
                <a:spcPct val="104000"/>
              </a:lnSpc>
              <a:buNone/>
            </a:pPr>
            <a:r>
              <a:rPr lang="en-US" sz="900" dirty="0">
                <a:solidFill>
                  <a:srgbClr val="3C3939"/>
                </a:solidFill>
                <a:latin typeface="Raleway" pitchFamily="34" charset="0"/>
                <a:ea typeface="Raleway" pitchFamily="34" charset="-122"/>
                <a:cs typeface="Raleway" pitchFamily="34" charset="-120"/>
              </a:rPr>
              <a:t>Analyze Drivers</a:t>
            </a:r>
            <a:endParaRPr lang="en-US" sz="900" dirty="0"/>
          </a:p>
        </p:txBody>
      </p:sp>
      <p:sp>
        <p:nvSpPr>
          <p:cNvPr id="8" name="Text 5"/>
          <p:cNvSpPr/>
          <p:nvPr/>
        </p:nvSpPr>
        <p:spPr>
          <a:xfrm>
            <a:off x="1739973" y="3138990"/>
            <a:ext cx="782344" cy="301416"/>
          </a:xfrm>
          <a:prstGeom prst="rect">
            <a:avLst/>
          </a:prstGeom>
          <a:noFill/>
          <a:ln/>
        </p:spPr>
        <p:txBody>
          <a:bodyPr wrap="square" lIns="0" tIns="0" rIns="0" bIns="0" rtlCol="0" anchor="t">
            <a:normAutofit/>
          </a:bodyPr>
          <a:lstStyle/>
          <a:p>
            <a:pPr algn="ctr" indent="0" marL="0">
              <a:lnSpc>
                <a:spcPct val="104000"/>
              </a:lnSpc>
              <a:buNone/>
            </a:pPr>
            <a:r>
              <a:rPr lang="en-US" sz="900" dirty="0">
                <a:solidFill>
                  <a:srgbClr val="3C3939"/>
                </a:solidFill>
                <a:latin typeface="Raleway" pitchFamily="34" charset="0"/>
                <a:ea typeface="Raleway" pitchFamily="34" charset="-122"/>
                <a:cs typeface="Raleway" pitchFamily="34" charset="-120"/>
              </a:rPr>
              <a:t>Identify Patterns</a:t>
            </a:r>
            <a:endParaRPr lang="en-US" sz="900" dirty="0"/>
          </a:p>
        </p:txBody>
      </p:sp>
      <p:sp>
        <p:nvSpPr>
          <p:cNvPr id="9" name="Text 6"/>
          <p:cNvSpPr/>
          <p:nvPr/>
        </p:nvSpPr>
        <p:spPr>
          <a:xfrm>
            <a:off x="737930" y="3214344"/>
            <a:ext cx="782344" cy="150708"/>
          </a:xfrm>
          <a:prstGeom prst="rect">
            <a:avLst/>
          </a:prstGeom>
          <a:noFill/>
          <a:ln/>
        </p:spPr>
        <p:txBody>
          <a:bodyPr wrap="none" lIns="0" tIns="0" rIns="0" bIns="0" rtlCol="0" anchor="t"/>
          <a:lstStyle/>
          <a:p>
            <a:pPr algn="ctr" indent="0" marL="0">
              <a:lnSpc>
                <a:spcPct val="104000"/>
              </a:lnSpc>
              <a:buNone/>
            </a:pPr>
            <a:r>
              <a:rPr lang="en-US" sz="900" dirty="0">
                <a:solidFill>
                  <a:srgbClr val="3C3939"/>
                </a:solidFill>
                <a:latin typeface="Raleway" pitchFamily="34" charset="0"/>
                <a:ea typeface="Raleway" pitchFamily="34" charset="-122"/>
                <a:cs typeface="Raleway" pitchFamily="34" charset="-120"/>
              </a:rPr>
              <a:t>Weekly Data</a:t>
            </a:r>
            <a:endParaRPr lang="en-US" sz="900" dirty="0"/>
          </a:p>
        </p:txBody>
      </p:sp>
      <p:sp>
        <p:nvSpPr>
          <p:cNvPr id="10" name="Text 7"/>
          <p:cNvSpPr/>
          <p:nvPr/>
        </p:nvSpPr>
        <p:spPr>
          <a:xfrm>
            <a:off x="6006703" y="2155701"/>
            <a:ext cx="2645866" cy="204118"/>
          </a:xfrm>
          <a:prstGeom prst="rect">
            <a:avLst/>
          </a:prstGeom>
          <a:noFill/>
          <a:ln/>
        </p:spPr>
        <p:txBody>
          <a:bodyPr wrap="none" lIns="0" tIns="0" rIns="0" bIns="0" rtlCol="0" anchor="t"/>
          <a:lstStyle/>
          <a:p>
            <a:pPr algn="l" indent="0" marL="0">
              <a:lnSpc>
                <a:spcPct val="104000"/>
              </a:lnSpc>
              <a:buNone/>
            </a:pPr>
            <a:r>
              <a:rPr lang="en-US" sz="1250" dirty="0">
                <a:solidFill>
                  <a:srgbClr val="1B1B27"/>
                </a:solidFill>
                <a:latin typeface="Raleway" pitchFamily="34" charset="0"/>
                <a:ea typeface="Raleway" pitchFamily="34" charset="-122"/>
                <a:cs typeface="Raleway" pitchFamily="34" charset="-120"/>
              </a:rPr>
              <a:t>What This Changed</a:t>
            </a:r>
            <a:endParaRPr lang="en-US" sz="1250" dirty="0"/>
          </a:p>
        </p:txBody>
      </p:sp>
      <p:sp>
        <p:nvSpPr>
          <p:cNvPr id="11" name="Text 8"/>
          <p:cNvSpPr/>
          <p:nvPr/>
        </p:nvSpPr>
        <p:spPr>
          <a:xfrm>
            <a:off x="6006703" y="2480295"/>
            <a:ext cx="2645866" cy="803374"/>
          </a:xfrm>
          <a:prstGeom prst="rect">
            <a:avLst/>
          </a:prstGeom>
          <a:noFill/>
          <a:ln/>
        </p:spPr>
        <p:txBody>
          <a:bodyPr wrap="square" lIns="0" tIns="0" rIns="0" bIns="0" rtlCol="0" anchor="t">
            <a:normAutofit/>
          </a:bodyPr>
          <a:lstStyle/>
          <a:p>
            <a:pPr algn="l" indent="0" marL="0">
              <a:lnSpc>
                <a:spcPct val="128000"/>
              </a:lnSpc>
              <a:buNone/>
            </a:pPr>
            <a:r>
              <a:rPr lang="en-US" sz="1000" b="1" dirty="0">
                <a:solidFill>
                  <a:srgbClr val="3C3939"/>
                </a:solidFill>
                <a:latin typeface="Roboto Bold" pitchFamily="34" charset="0"/>
                <a:ea typeface="Roboto Bold" pitchFamily="34" charset="-122"/>
                <a:cs typeface="Roboto Bold" pitchFamily="34" charset="-120"/>
              </a:rPr>
              <a:t>Result:</a:t>
            </a:r>
            <a:pPr algn="l" indent="0" marL="0">
              <a:lnSpc>
                <a:spcPct val="128000"/>
              </a:lnSpc>
              <a:buNone/>
            </a:pPr>
            <a:r>
              <a:rPr lang="en-US" sz="1000" dirty="0">
                <a:solidFill>
                  <a:srgbClr val="3C3939"/>
                </a:solidFill>
                <a:latin typeface="Roboto" pitchFamily="34" charset="0"/>
                <a:ea typeface="Roboto" pitchFamily="34" charset="-122"/>
                <a:cs typeface="Roboto" pitchFamily="34" charset="-120"/>
              </a:rPr>
              <a:t> The optimization system increasingly selected for traffic that was valuable after the click, rather than traffic that merely looked good inside the ad platform.</a:t>
            </a:r>
            <a:endParaRPr lang="en-US" sz="1000" dirty="0"/>
          </a:p>
        </p:txBody>
      </p:sp>
      <p:pic>
        <p:nvPicPr>
          <p:cNvPr id="12"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6119" y="3957861"/>
            <a:ext cx="4015606" cy="767135"/>
          </a:xfrm>
          <a:prstGeom prst="rect">
            <a:avLst/>
          </a:prstGeom>
        </p:spPr>
      </p:pic>
      <p:sp>
        <p:nvSpPr>
          <p:cNvPr id="13" name="Text 9"/>
          <p:cNvSpPr/>
          <p:nvPr/>
        </p:nvSpPr>
        <p:spPr>
          <a:xfrm>
            <a:off x="698227" y="4102819"/>
            <a:ext cx="3668539" cy="204118"/>
          </a:xfrm>
          <a:prstGeom prst="rect">
            <a:avLst/>
          </a:prstGeom>
          <a:noFill/>
          <a:ln/>
        </p:spPr>
        <p:txBody>
          <a:bodyPr wrap="none" lIns="0" tIns="0" rIns="0" bIns="0" rtlCol="0" anchor="t"/>
          <a:lstStyle/>
          <a:p>
            <a:pPr algn="l" indent="0" marL="0">
              <a:lnSpc>
                <a:spcPct val="104000"/>
              </a:lnSpc>
              <a:buNone/>
            </a:pPr>
            <a:r>
              <a:rPr lang="en-US" sz="1250" dirty="0">
                <a:solidFill>
                  <a:srgbClr val="3C3939"/>
                </a:solidFill>
                <a:latin typeface="Raleway" pitchFamily="34" charset="0"/>
                <a:ea typeface="Raleway" pitchFamily="34" charset="-122"/>
                <a:cs typeface="Raleway" pitchFamily="34" charset="-120"/>
              </a:rPr>
              <a:t>Before</a:t>
            </a:r>
            <a:endParaRPr lang="en-US" sz="1250" dirty="0"/>
          </a:p>
        </p:txBody>
      </p:sp>
      <p:sp>
        <p:nvSpPr>
          <p:cNvPr id="14" name="Text 10"/>
          <p:cNvSpPr/>
          <p:nvPr/>
        </p:nvSpPr>
        <p:spPr>
          <a:xfrm>
            <a:off x="698227" y="4379193"/>
            <a:ext cx="3668539" cy="200844"/>
          </a:xfrm>
          <a:prstGeom prst="rect">
            <a:avLst/>
          </a:prstGeom>
          <a:noFill/>
          <a:ln/>
        </p:spPr>
        <p:txBody>
          <a:bodyPr wrap="none" lIns="0" tIns="0" rIns="0" bIns="0" rtlCol="0" anchor="t"/>
          <a:lstStyle/>
          <a:p>
            <a:pPr algn="l" indent="0" marL="0">
              <a:lnSpc>
                <a:spcPct val="128000"/>
              </a:lnSpc>
              <a:buNone/>
            </a:pPr>
            <a:r>
              <a:rPr lang="en-US" sz="1000" dirty="0">
                <a:solidFill>
                  <a:srgbClr val="3C3939"/>
                </a:solidFill>
                <a:latin typeface="Roboto" pitchFamily="34" charset="0"/>
                <a:ea typeface="Roboto" pitchFamily="34" charset="-122"/>
                <a:cs typeface="Roboto" pitchFamily="34" charset="-120"/>
              </a:rPr>
              <a:t>Optimizing for metrics that looked good inside the ad platform</a:t>
            </a:r>
            <a:endParaRPr lang="en-US" sz="1000" dirty="0"/>
          </a:p>
        </p:txBody>
      </p:sp>
      <p:pic>
        <p:nvPicPr>
          <p:cNvPr id="15"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32201" y="3957861"/>
            <a:ext cx="4015680" cy="767135"/>
          </a:xfrm>
          <a:prstGeom prst="rect">
            <a:avLst/>
          </a:prstGeom>
        </p:spPr>
      </p:pic>
      <p:sp>
        <p:nvSpPr>
          <p:cNvPr id="16" name="Text 11"/>
          <p:cNvSpPr/>
          <p:nvPr/>
        </p:nvSpPr>
        <p:spPr>
          <a:xfrm>
            <a:off x="4834310" y="4102819"/>
            <a:ext cx="3668613" cy="204118"/>
          </a:xfrm>
          <a:prstGeom prst="rect">
            <a:avLst/>
          </a:prstGeom>
          <a:noFill/>
          <a:ln/>
        </p:spPr>
        <p:txBody>
          <a:bodyPr wrap="none" lIns="0" tIns="0" rIns="0" bIns="0" rtlCol="0" anchor="t"/>
          <a:lstStyle/>
          <a:p>
            <a:pPr algn="l" indent="0" marL="0">
              <a:lnSpc>
                <a:spcPct val="104000"/>
              </a:lnSpc>
              <a:buNone/>
            </a:pPr>
            <a:r>
              <a:rPr lang="en-US" sz="1250" dirty="0">
                <a:solidFill>
                  <a:srgbClr val="3C3939"/>
                </a:solidFill>
                <a:latin typeface="Raleway" pitchFamily="34" charset="0"/>
                <a:ea typeface="Raleway" pitchFamily="34" charset="-122"/>
                <a:cs typeface="Raleway" pitchFamily="34" charset="-120"/>
              </a:rPr>
              <a:t>After</a:t>
            </a:r>
            <a:endParaRPr lang="en-US" sz="1250" dirty="0"/>
          </a:p>
        </p:txBody>
      </p:sp>
      <p:sp>
        <p:nvSpPr>
          <p:cNvPr id="17" name="Text 12"/>
          <p:cNvSpPr/>
          <p:nvPr/>
        </p:nvSpPr>
        <p:spPr>
          <a:xfrm>
            <a:off x="4834310" y="4379193"/>
            <a:ext cx="3668613" cy="200844"/>
          </a:xfrm>
          <a:prstGeom prst="rect">
            <a:avLst/>
          </a:prstGeom>
          <a:noFill/>
          <a:ln/>
        </p:spPr>
        <p:txBody>
          <a:bodyPr wrap="none" lIns="0" tIns="0" rIns="0" bIns="0" rtlCol="0" anchor="t"/>
          <a:lstStyle/>
          <a:p>
            <a:pPr algn="l" indent="0" marL="0">
              <a:lnSpc>
                <a:spcPct val="128000"/>
              </a:lnSpc>
              <a:buNone/>
            </a:pPr>
            <a:r>
              <a:rPr lang="en-US" sz="1000" dirty="0">
                <a:solidFill>
                  <a:srgbClr val="3C3939"/>
                </a:solidFill>
                <a:latin typeface="Roboto" pitchFamily="34" charset="0"/>
                <a:ea typeface="Roboto" pitchFamily="34" charset="-122"/>
                <a:cs typeface="Roboto" pitchFamily="34" charset="-120"/>
              </a:rPr>
              <a:t>Selecting for traffic that was valuable </a:t>
            </a:r>
            <a:pPr algn="l" indent="0" marL="0">
              <a:lnSpc>
                <a:spcPct val="128000"/>
              </a:lnSpc>
              <a:buNone/>
            </a:pPr>
            <a:r>
              <a:rPr lang="en-US" sz="1000" i="1" dirty="0">
                <a:solidFill>
                  <a:srgbClr val="3C3939"/>
                </a:solidFill>
                <a:latin typeface="Roboto" pitchFamily="34" charset="0"/>
                <a:ea typeface="Roboto" pitchFamily="34" charset="-122"/>
                <a:cs typeface="Roboto" pitchFamily="34" charset="-120"/>
              </a:rPr>
              <a:t>after</a:t>
            </a:r>
            <a:pPr algn="l" indent="0" marL="0">
              <a:lnSpc>
                <a:spcPct val="128000"/>
              </a:lnSpc>
              <a:buNone/>
            </a:pPr>
            <a:r>
              <a:rPr lang="en-US" sz="1000" dirty="0">
                <a:solidFill>
                  <a:srgbClr val="3C3939"/>
                </a:solidFill>
                <a:latin typeface="Roboto" pitchFamily="34" charset="0"/>
                <a:ea typeface="Roboto" pitchFamily="34" charset="-122"/>
                <a:cs typeface="Roboto" pitchFamily="34" charset="-120"/>
              </a:rPr>
              <a:t> the click</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25119" y="434653"/>
            <a:ext cx="4722763" cy="733723"/>
          </a:xfrm>
          <a:prstGeom prst="rect">
            <a:avLst/>
          </a:prstGeom>
          <a:noFill/>
          <a:ln/>
        </p:spPr>
        <p:txBody>
          <a:bodyPr wrap="square" lIns="0" tIns="0" rIns="0" bIns="0" rtlCol="0" anchor="t">
            <a:normAutofit/>
          </a:bodyPr>
          <a:lstStyle/>
          <a:p>
            <a:pPr algn="l" indent="0" marL="0">
              <a:lnSpc>
                <a:spcPct val="104000"/>
              </a:lnSpc>
              <a:buNone/>
            </a:pPr>
            <a:r>
              <a:rPr lang="en-US" sz="2300" dirty="0">
                <a:solidFill>
                  <a:srgbClr val="1B1B27"/>
                </a:solidFill>
                <a:latin typeface="Raleway" pitchFamily="34" charset="0"/>
                <a:ea typeface="Raleway" pitchFamily="34" charset="-122"/>
                <a:cs typeface="Raleway" pitchFamily="34" charset="-120"/>
              </a:rPr>
              <a:t>Systems Thinking, Not Single-Campaign Wins</a:t>
            </a:r>
            <a:endParaRPr lang="en-US" sz="2300" dirty="0"/>
          </a:p>
        </p:txBody>
      </p:sp>
      <p:sp>
        <p:nvSpPr>
          <p:cNvPr id="4" name="Text 1"/>
          <p:cNvSpPr/>
          <p:nvPr/>
        </p:nvSpPr>
        <p:spPr>
          <a:xfrm>
            <a:off x="3925119" y="1314152"/>
            <a:ext cx="4722763" cy="515020"/>
          </a:xfrm>
          <a:prstGeom prst="rect">
            <a:avLst/>
          </a:prstGeom>
          <a:noFill/>
          <a:ln/>
        </p:spPr>
        <p:txBody>
          <a:bodyPr wrap="square" lIns="0" tIns="0" rIns="0" bIns="0" rtlCol="0" anchor="t">
            <a:normAutofit/>
          </a:bodyPr>
          <a:lstStyle/>
          <a:p>
            <a:pPr algn="l" indent="0" marL="0">
              <a:lnSpc>
                <a:spcPct val="122000"/>
              </a:lnSpc>
              <a:buNone/>
            </a:pPr>
            <a:r>
              <a:rPr lang="en-US" sz="900" dirty="0">
                <a:solidFill>
                  <a:srgbClr val="3C3939"/>
                </a:solidFill>
                <a:latin typeface="Roboto" pitchFamily="34" charset="0"/>
                <a:ea typeface="Roboto" pitchFamily="34" charset="-122"/>
                <a:cs typeface="Roboto" pitchFamily="34" charset="-120"/>
              </a:rPr>
              <a:t>This case study represents a </a:t>
            </a:r>
            <a:pPr algn="l" indent="0" marL="0">
              <a:lnSpc>
                <a:spcPct val="122000"/>
              </a:lnSpc>
              <a:buNone/>
            </a:pPr>
            <a:r>
              <a:rPr lang="en-US" sz="900" b="1" dirty="0">
                <a:solidFill>
                  <a:srgbClr val="3C3939"/>
                </a:solidFill>
                <a:latin typeface="Roboto Bold" pitchFamily="34" charset="0"/>
                <a:ea typeface="Roboto Bold" pitchFamily="34" charset="-122"/>
                <a:cs typeface="Roboto Bold" pitchFamily="34" charset="-120"/>
              </a:rPr>
              <a:t>2-year, full-funnel performance operation</a:t>
            </a:r>
            <a:pPr algn="l" indent="0" marL="0">
              <a:lnSpc>
                <a:spcPct val="122000"/>
              </a:lnSpc>
              <a:buNone/>
            </a:pPr>
            <a:r>
              <a:rPr lang="en-US" sz="900" dirty="0">
                <a:solidFill>
                  <a:srgbClr val="3C3939"/>
                </a:solidFill>
                <a:latin typeface="Roboto" pitchFamily="34" charset="0"/>
                <a:ea typeface="Roboto" pitchFamily="34" charset="-122"/>
                <a:cs typeface="Roboto" pitchFamily="34" charset="-120"/>
              </a:rPr>
              <a:t> — not a single campaign or a lucky month. The results were produced by building repeatable systems across creative, targeting, qualification, and optimization.</a:t>
            </a:r>
            <a:endParaRPr lang="en-US" sz="900" dirty="0"/>
          </a:p>
        </p:txBody>
      </p:sp>
      <p:sp>
        <p:nvSpPr>
          <p:cNvPr id="5" name="Shape 2"/>
          <p:cNvSpPr/>
          <p:nvPr/>
        </p:nvSpPr>
        <p:spPr>
          <a:xfrm>
            <a:off x="3925119" y="1938486"/>
            <a:ext cx="2312789" cy="657597"/>
          </a:xfrm>
          <a:prstGeom prst="roundRect">
            <a:avLst>
              <a:gd name="adj" fmla="val 7498"/>
            </a:avLst>
          </a:prstGeom>
          <a:solidFill>
            <a:srgbClr val="E1E1EA"/>
          </a:solidFill>
          <a:ln w="4763">
            <a:solidFill>
              <a:srgbClr val="C7C7D0"/>
            </a:solidFill>
            <a:prstDash val="solid"/>
          </a:ln>
        </p:spPr>
      </p:sp>
      <p:sp>
        <p:nvSpPr>
          <p:cNvPr id="6" name="Text 3"/>
          <p:cNvSpPr/>
          <p:nvPr/>
        </p:nvSpPr>
        <p:spPr>
          <a:xfrm>
            <a:off x="4047232" y="2060600"/>
            <a:ext cx="2068562" cy="183431"/>
          </a:xfrm>
          <a:prstGeom prst="rect">
            <a:avLst/>
          </a:prstGeom>
          <a:noFill/>
          <a:ln/>
        </p:spPr>
        <p:txBody>
          <a:bodyPr wrap="none" lIns="0" tIns="0" rIns="0" bIns="0" rtlCol="0" anchor="t"/>
          <a:lstStyle/>
          <a:p>
            <a:pPr algn="l" indent="0" marL="0">
              <a:lnSpc>
                <a:spcPct val="104000"/>
              </a:lnSpc>
              <a:buNone/>
            </a:pPr>
            <a:r>
              <a:rPr lang="en-US" sz="1150" dirty="0">
                <a:solidFill>
                  <a:srgbClr val="3C3939"/>
                </a:solidFill>
                <a:latin typeface="Raleway" pitchFamily="34" charset="0"/>
                <a:ea typeface="Raleway" pitchFamily="34" charset="-122"/>
                <a:cs typeface="Raleway" pitchFamily="34" charset="-120"/>
              </a:rPr>
              <a:t>$5.4M+ Revenue</a:t>
            </a:r>
            <a:endParaRPr lang="en-US" sz="1150" dirty="0"/>
          </a:p>
        </p:txBody>
      </p:sp>
      <p:sp>
        <p:nvSpPr>
          <p:cNvPr id="7" name="Text 4"/>
          <p:cNvSpPr/>
          <p:nvPr/>
        </p:nvSpPr>
        <p:spPr>
          <a:xfrm>
            <a:off x="4047232" y="2302297"/>
            <a:ext cx="2068562" cy="171673"/>
          </a:xfrm>
          <a:prstGeom prst="rect">
            <a:avLst/>
          </a:prstGeom>
          <a:noFill/>
          <a:ln/>
        </p:spPr>
        <p:txBody>
          <a:bodyPr wrap="none" lIns="0" tIns="0" rIns="0" bIns="0" rtlCol="0" anchor="t"/>
          <a:lstStyle/>
          <a:p>
            <a:pPr algn="l" indent="0" marL="0">
              <a:lnSpc>
                <a:spcPct val="122000"/>
              </a:lnSpc>
              <a:buNone/>
            </a:pPr>
            <a:r>
              <a:rPr lang="en-US" sz="900" dirty="0">
                <a:solidFill>
                  <a:srgbClr val="3C3939"/>
                </a:solidFill>
                <a:latin typeface="Roboto" pitchFamily="34" charset="0"/>
                <a:ea typeface="Roboto" pitchFamily="34" charset="-122"/>
                <a:cs typeface="Roboto" pitchFamily="34" charset="-120"/>
              </a:rPr>
              <a:t>Across 2 years of sustained operation</a:t>
            </a:r>
            <a:endParaRPr lang="en-US" sz="900" dirty="0"/>
          </a:p>
        </p:txBody>
      </p:sp>
      <p:sp>
        <p:nvSpPr>
          <p:cNvPr id="8" name="Shape 5"/>
          <p:cNvSpPr/>
          <p:nvPr/>
        </p:nvSpPr>
        <p:spPr>
          <a:xfrm>
            <a:off x="6335092" y="1938486"/>
            <a:ext cx="2312789" cy="657597"/>
          </a:xfrm>
          <a:prstGeom prst="roundRect">
            <a:avLst>
              <a:gd name="adj" fmla="val 7498"/>
            </a:avLst>
          </a:prstGeom>
          <a:solidFill>
            <a:srgbClr val="E1E1EA"/>
          </a:solidFill>
          <a:ln w="4763">
            <a:solidFill>
              <a:srgbClr val="C7C7D0"/>
            </a:solidFill>
            <a:prstDash val="solid"/>
          </a:ln>
        </p:spPr>
      </p:sp>
      <p:sp>
        <p:nvSpPr>
          <p:cNvPr id="9" name="Text 6"/>
          <p:cNvSpPr/>
          <p:nvPr/>
        </p:nvSpPr>
        <p:spPr>
          <a:xfrm>
            <a:off x="6457206" y="2060600"/>
            <a:ext cx="2068562" cy="183431"/>
          </a:xfrm>
          <a:prstGeom prst="rect">
            <a:avLst/>
          </a:prstGeom>
          <a:noFill/>
          <a:ln/>
        </p:spPr>
        <p:txBody>
          <a:bodyPr wrap="none" lIns="0" tIns="0" rIns="0" bIns="0" rtlCol="0" anchor="t"/>
          <a:lstStyle/>
          <a:p>
            <a:pPr algn="l" indent="0" marL="0">
              <a:lnSpc>
                <a:spcPct val="104000"/>
              </a:lnSpc>
              <a:buNone/>
            </a:pPr>
            <a:r>
              <a:rPr lang="en-US" sz="1150" dirty="0">
                <a:solidFill>
                  <a:srgbClr val="3C3939"/>
                </a:solidFill>
                <a:latin typeface="Raleway" pitchFamily="34" charset="0"/>
                <a:ea typeface="Raleway" pitchFamily="34" charset="-122"/>
                <a:cs typeface="Raleway" pitchFamily="34" charset="-120"/>
              </a:rPr>
              <a:t>&lt;$800 Buyer-side CPA</a:t>
            </a:r>
            <a:endParaRPr lang="en-US" sz="1150" dirty="0"/>
          </a:p>
        </p:txBody>
      </p:sp>
      <p:sp>
        <p:nvSpPr>
          <p:cNvPr id="10" name="Text 7"/>
          <p:cNvSpPr/>
          <p:nvPr/>
        </p:nvSpPr>
        <p:spPr>
          <a:xfrm>
            <a:off x="6457206" y="2302297"/>
            <a:ext cx="2068562" cy="171673"/>
          </a:xfrm>
          <a:prstGeom prst="rect">
            <a:avLst/>
          </a:prstGeom>
          <a:noFill/>
          <a:ln/>
        </p:spPr>
        <p:txBody>
          <a:bodyPr wrap="none" lIns="0" tIns="0" rIns="0" bIns="0" rtlCol="0" anchor="t"/>
          <a:lstStyle/>
          <a:p>
            <a:pPr algn="l" indent="0" marL="0">
              <a:lnSpc>
                <a:spcPct val="122000"/>
              </a:lnSpc>
              <a:buNone/>
            </a:pPr>
            <a:r>
              <a:rPr lang="en-US" sz="900" dirty="0">
                <a:solidFill>
                  <a:srgbClr val="3C3939"/>
                </a:solidFill>
                <a:latin typeface="Roboto" pitchFamily="34" charset="0"/>
                <a:ea typeface="Roboto" pitchFamily="34" charset="-122"/>
                <a:cs typeface="Roboto" pitchFamily="34" charset="-120"/>
              </a:rPr>
              <a:t>For guaranteed qualified leads</a:t>
            </a:r>
            <a:endParaRPr lang="en-US" sz="900" dirty="0"/>
          </a:p>
        </p:txBody>
      </p:sp>
      <p:sp>
        <p:nvSpPr>
          <p:cNvPr id="11" name="Shape 8"/>
          <p:cNvSpPr/>
          <p:nvPr/>
        </p:nvSpPr>
        <p:spPr>
          <a:xfrm>
            <a:off x="3925119" y="2693268"/>
            <a:ext cx="4722763" cy="657597"/>
          </a:xfrm>
          <a:prstGeom prst="roundRect">
            <a:avLst>
              <a:gd name="adj" fmla="val 7498"/>
            </a:avLst>
          </a:prstGeom>
          <a:solidFill>
            <a:srgbClr val="E1E1EA"/>
          </a:solidFill>
          <a:ln w="4763">
            <a:solidFill>
              <a:srgbClr val="C7C7D0"/>
            </a:solidFill>
            <a:prstDash val="solid"/>
          </a:ln>
        </p:spPr>
      </p:sp>
      <p:sp>
        <p:nvSpPr>
          <p:cNvPr id="12" name="Text 9"/>
          <p:cNvSpPr/>
          <p:nvPr/>
        </p:nvSpPr>
        <p:spPr>
          <a:xfrm>
            <a:off x="4047232" y="2815382"/>
            <a:ext cx="4478536" cy="183431"/>
          </a:xfrm>
          <a:prstGeom prst="rect">
            <a:avLst/>
          </a:prstGeom>
          <a:noFill/>
          <a:ln/>
        </p:spPr>
        <p:txBody>
          <a:bodyPr wrap="none" lIns="0" tIns="0" rIns="0" bIns="0" rtlCol="0" anchor="t"/>
          <a:lstStyle/>
          <a:p>
            <a:pPr algn="l" indent="0" marL="0">
              <a:lnSpc>
                <a:spcPct val="104000"/>
              </a:lnSpc>
              <a:buNone/>
            </a:pPr>
            <a:r>
              <a:rPr lang="en-US" sz="1150" dirty="0">
                <a:solidFill>
                  <a:srgbClr val="3C3939"/>
                </a:solidFill>
                <a:latin typeface="Raleway" pitchFamily="34" charset="0"/>
                <a:ea typeface="Raleway" pitchFamily="34" charset="-122"/>
                <a:cs typeface="Raleway" pitchFamily="34" charset="-120"/>
              </a:rPr>
              <a:t>272K+ Monetized Calls</a:t>
            </a:r>
            <a:endParaRPr lang="en-US" sz="1150" dirty="0"/>
          </a:p>
        </p:txBody>
      </p:sp>
      <p:sp>
        <p:nvSpPr>
          <p:cNvPr id="13" name="Text 10"/>
          <p:cNvSpPr/>
          <p:nvPr/>
        </p:nvSpPr>
        <p:spPr>
          <a:xfrm>
            <a:off x="4047232" y="3057079"/>
            <a:ext cx="4478536" cy="171673"/>
          </a:xfrm>
          <a:prstGeom prst="rect">
            <a:avLst/>
          </a:prstGeom>
          <a:noFill/>
          <a:ln/>
        </p:spPr>
        <p:txBody>
          <a:bodyPr wrap="none" lIns="0" tIns="0" rIns="0" bIns="0" rtlCol="0" anchor="t"/>
          <a:lstStyle/>
          <a:p>
            <a:pPr algn="l" indent="0" marL="0">
              <a:lnSpc>
                <a:spcPct val="122000"/>
              </a:lnSpc>
              <a:buNone/>
            </a:pPr>
            <a:r>
              <a:rPr lang="en-US" sz="900" dirty="0">
                <a:solidFill>
                  <a:srgbClr val="3C3939"/>
                </a:solidFill>
                <a:latin typeface="Roboto" pitchFamily="34" charset="0"/>
                <a:ea typeface="Roboto" pitchFamily="34" charset="-122"/>
                <a:cs typeface="Roboto" pitchFamily="34" charset="-120"/>
              </a:rPr>
              <a:t>Qualified, buyer-valuable inbound calls</a:t>
            </a:r>
            <a:endParaRPr lang="en-US" sz="900" dirty="0"/>
          </a:p>
        </p:txBody>
      </p:sp>
      <p:sp>
        <p:nvSpPr>
          <p:cNvPr id="14" name="Text 11"/>
          <p:cNvSpPr/>
          <p:nvPr/>
        </p:nvSpPr>
        <p:spPr>
          <a:xfrm>
            <a:off x="4101182" y="3569494"/>
            <a:ext cx="4546699" cy="1030039"/>
          </a:xfrm>
          <a:prstGeom prst="rect">
            <a:avLst/>
          </a:prstGeom>
          <a:noFill/>
          <a:ln/>
        </p:spPr>
        <p:txBody>
          <a:bodyPr wrap="square" lIns="0" tIns="0" rIns="0" bIns="0" rtlCol="0" anchor="t">
            <a:normAutofit/>
          </a:bodyPr>
          <a:lstStyle/>
          <a:p>
            <a:pPr algn="l" indent="0" marL="0">
              <a:lnSpc>
                <a:spcPct val="122000"/>
              </a:lnSpc>
              <a:buNone/>
            </a:pPr>
            <a:r>
              <a:rPr lang="en-US" sz="900" dirty="0">
                <a:solidFill>
                  <a:srgbClr val="3C3939"/>
                </a:solidFill>
                <a:latin typeface="Roboto" pitchFamily="34" charset="0"/>
                <a:ea typeface="Roboto" pitchFamily="34" charset="-122"/>
                <a:cs typeface="Roboto" pitchFamily="34" charset="-120"/>
              </a:rPr>
              <a:t>All data presented in this case study has been rounded, aggregated, or presented in range-based form. No client identity, proprietary scripts, payout percentages, account names, or screenshots are disclosed. This case study is presented for portfolio evaluation purposes and does not disclose proprietary client or buyer information. Consumer-facing advertising claims should be independently reviewed for applicable legal and platform requirements before reuse.</a:t>
            </a:r>
            <a:endParaRPr lang="en-US" sz="900" dirty="0"/>
          </a:p>
        </p:txBody>
      </p:sp>
      <p:sp>
        <p:nvSpPr>
          <p:cNvPr id="15" name="Shape 12"/>
          <p:cNvSpPr/>
          <p:nvPr/>
        </p:nvSpPr>
        <p:spPr>
          <a:xfrm>
            <a:off x="3925119" y="3460179"/>
            <a:ext cx="14288" cy="1248668"/>
          </a:xfrm>
          <a:prstGeom prst="roundRect">
            <a:avLst>
              <a:gd name="adj" fmla="val 49998"/>
            </a:avLst>
          </a:prstGeom>
          <a:solidFill>
            <a:srgbClr val="1B1B27"/>
          </a:solidFill>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96119" y="411435"/>
            <a:ext cx="8151763" cy="415305"/>
          </a:xfrm>
          <a:prstGeom prst="rect">
            <a:avLst/>
          </a:prstGeom>
          <a:noFill/>
          <a:ln/>
        </p:spPr>
        <p:txBody>
          <a:bodyPr wrap="none" lIns="0" tIns="0" rIns="0" bIns="0" rtlCol="0" anchor="t"/>
          <a:lstStyle/>
          <a:p>
            <a:pPr algn="l" indent="0" marL="0">
              <a:lnSpc>
                <a:spcPct val="104000"/>
              </a:lnSpc>
              <a:buNone/>
            </a:pPr>
            <a:r>
              <a:rPr lang="en-US" sz="2600" dirty="0">
                <a:solidFill>
                  <a:srgbClr val="1B1B27"/>
                </a:solidFill>
                <a:latin typeface="Raleway" pitchFamily="34" charset="0"/>
                <a:ea typeface="Raleway" pitchFamily="34" charset="-122"/>
                <a:cs typeface="Raleway" pitchFamily="34" charset="-120"/>
              </a:rPr>
              <a:t>2-Year Acquisition Performance</a:t>
            </a:r>
            <a:endParaRPr lang="en-US" sz="2600" dirty="0"/>
          </a:p>
        </p:txBody>
      </p:sp>
      <p:sp>
        <p:nvSpPr>
          <p:cNvPr id="3" name="Text 1"/>
          <p:cNvSpPr/>
          <p:nvPr/>
        </p:nvSpPr>
        <p:spPr>
          <a:xfrm>
            <a:off x="496119" y="1142330"/>
            <a:ext cx="3997970" cy="438596"/>
          </a:xfrm>
          <a:prstGeom prst="rect">
            <a:avLst/>
          </a:prstGeom>
          <a:noFill/>
          <a:ln/>
        </p:spPr>
        <p:txBody>
          <a:bodyPr wrap="none" lIns="0" tIns="0" rIns="0" bIns="0" rtlCol="0" anchor="t"/>
          <a:lstStyle/>
          <a:p>
            <a:pPr algn="ctr" indent="0" marL="0">
              <a:lnSpc>
                <a:spcPct val="83000"/>
              </a:lnSpc>
              <a:buNone/>
            </a:pPr>
            <a:r>
              <a:rPr lang="en-US" sz="3450" dirty="0">
                <a:solidFill>
                  <a:srgbClr val="5CC97B"/>
                </a:solidFill>
                <a:latin typeface="Raleway" pitchFamily="34" charset="0"/>
                <a:ea typeface="Raleway" pitchFamily="34" charset="-122"/>
                <a:cs typeface="Raleway" pitchFamily="34" charset="-120"/>
              </a:rPr>
              <a:t>$5.4M+</a:t>
            </a:r>
            <a:endParaRPr lang="en-US" sz="3450" dirty="0"/>
          </a:p>
        </p:txBody>
      </p:sp>
      <p:sp>
        <p:nvSpPr>
          <p:cNvPr id="4" name="Text 2"/>
          <p:cNvSpPr/>
          <p:nvPr/>
        </p:nvSpPr>
        <p:spPr>
          <a:xfrm>
            <a:off x="496119" y="1740768"/>
            <a:ext cx="3997970" cy="207690"/>
          </a:xfrm>
          <a:prstGeom prst="rect">
            <a:avLst/>
          </a:prstGeom>
          <a:noFill/>
          <a:ln/>
        </p:spPr>
        <p:txBody>
          <a:bodyPr wrap="none" lIns="0" tIns="0" rIns="0" bIns="0" rtlCol="0" anchor="t"/>
          <a:lstStyle/>
          <a:p>
            <a:pPr algn="ctr" indent="0" marL="0">
              <a:lnSpc>
                <a:spcPct val="104000"/>
              </a:lnSpc>
              <a:buNone/>
            </a:pPr>
            <a:r>
              <a:rPr lang="en-US" sz="1300" dirty="0">
                <a:solidFill>
                  <a:srgbClr val="3C3939"/>
                </a:solidFill>
                <a:latin typeface="Raleway" pitchFamily="34" charset="0"/>
                <a:ea typeface="Raleway" pitchFamily="34" charset="-122"/>
                <a:cs typeface="Raleway" pitchFamily="34" charset="-120"/>
              </a:rPr>
              <a:t>Revenue Generated</a:t>
            </a:r>
            <a:endParaRPr lang="en-US" sz="1300" dirty="0"/>
          </a:p>
        </p:txBody>
      </p:sp>
      <p:sp>
        <p:nvSpPr>
          <p:cNvPr id="5" name="Text 3"/>
          <p:cNvSpPr/>
          <p:nvPr/>
        </p:nvSpPr>
        <p:spPr>
          <a:xfrm>
            <a:off x="4649837" y="1142330"/>
            <a:ext cx="3998044" cy="438596"/>
          </a:xfrm>
          <a:prstGeom prst="rect">
            <a:avLst/>
          </a:prstGeom>
          <a:noFill/>
          <a:ln/>
        </p:spPr>
        <p:txBody>
          <a:bodyPr wrap="none" lIns="0" tIns="0" rIns="0" bIns="0" rtlCol="0" anchor="t"/>
          <a:lstStyle/>
          <a:p>
            <a:pPr algn="ctr" indent="0" marL="0">
              <a:lnSpc>
                <a:spcPct val="83000"/>
              </a:lnSpc>
              <a:buNone/>
            </a:pPr>
            <a:r>
              <a:rPr lang="en-US" sz="3450" dirty="0">
                <a:solidFill>
                  <a:srgbClr val="3C3939"/>
                </a:solidFill>
                <a:latin typeface="Raleway" pitchFamily="34" charset="0"/>
                <a:ea typeface="Raleway" pitchFamily="34" charset="-122"/>
                <a:cs typeface="Raleway" pitchFamily="34" charset="-120"/>
              </a:rPr>
              <a:t>$3.7M+</a:t>
            </a:r>
            <a:endParaRPr lang="en-US" sz="3450" dirty="0"/>
          </a:p>
        </p:txBody>
      </p:sp>
      <p:sp>
        <p:nvSpPr>
          <p:cNvPr id="6" name="Text 4"/>
          <p:cNvSpPr/>
          <p:nvPr/>
        </p:nvSpPr>
        <p:spPr>
          <a:xfrm>
            <a:off x="4649837" y="1740768"/>
            <a:ext cx="3998044" cy="207690"/>
          </a:xfrm>
          <a:prstGeom prst="rect">
            <a:avLst/>
          </a:prstGeom>
          <a:noFill/>
          <a:ln/>
        </p:spPr>
        <p:txBody>
          <a:bodyPr wrap="none" lIns="0" tIns="0" rIns="0" bIns="0" rtlCol="0" anchor="t"/>
          <a:lstStyle/>
          <a:p>
            <a:pPr algn="ctr" indent="0" marL="0">
              <a:lnSpc>
                <a:spcPct val="104000"/>
              </a:lnSpc>
              <a:buNone/>
            </a:pPr>
            <a:r>
              <a:rPr lang="en-US" sz="1300" dirty="0">
                <a:solidFill>
                  <a:srgbClr val="3C3939"/>
                </a:solidFill>
                <a:latin typeface="Raleway" pitchFamily="34" charset="0"/>
                <a:ea typeface="Raleway" pitchFamily="34" charset="-122"/>
                <a:cs typeface="Raleway" pitchFamily="34" charset="-120"/>
              </a:rPr>
              <a:t>Media Spend</a:t>
            </a:r>
            <a:endParaRPr lang="en-US" sz="1300" dirty="0"/>
          </a:p>
        </p:txBody>
      </p:sp>
      <p:sp>
        <p:nvSpPr>
          <p:cNvPr id="7" name="Text 5"/>
          <p:cNvSpPr/>
          <p:nvPr/>
        </p:nvSpPr>
        <p:spPr>
          <a:xfrm>
            <a:off x="496119" y="2264048"/>
            <a:ext cx="3997970" cy="438596"/>
          </a:xfrm>
          <a:prstGeom prst="rect">
            <a:avLst/>
          </a:prstGeom>
          <a:noFill/>
          <a:ln/>
        </p:spPr>
        <p:txBody>
          <a:bodyPr wrap="none" lIns="0" tIns="0" rIns="0" bIns="0" rtlCol="0" anchor="t"/>
          <a:lstStyle/>
          <a:p>
            <a:pPr algn="ctr" indent="0" marL="0">
              <a:lnSpc>
                <a:spcPct val="83000"/>
              </a:lnSpc>
              <a:buNone/>
            </a:pPr>
            <a:r>
              <a:rPr lang="en-US" sz="3450" dirty="0">
                <a:solidFill>
                  <a:srgbClr val="3C3939"/>
                </a:solidFill>
                <a:latin typeface="Raleway" pitchFamily="34" charset="0"/>
                <a:ea typeface="Raleway" pitchFamily="34" charset="-122"/>
                <a:cs typeface="Raleway" pitchFamily="34" charset="-120"/>
              </a:rPr>
              <a:t>935K+</a:t>
            </a:r>
            <a:endParaRPr lang="en-US" sz="3450" dirty="0"/>
          </a:p>
        </p:txBody>
      </p:sp>
      <p:sp>
        <p:nvSpPr>
          <p:cNvPr id="8" name="Text 6"/>
          <p:cNvSpPr/>
          <p:nvPr/>
        </p:nvSpPr>
        <p:spPr>
          <a:xfrm>
            <a:off x="496119" y="2862486"/>
            <a:ext cx="3997970" cy="207690"/>
          </a:xfrm>
          <a:prstGeom prst="rect">
            <a:avLst/>
          </a:prstGeom>
          <a:noFill/>
          <a:ln/>
        </p:spPr>
        <p:txBody>
          <a:bodyPr wrap="none" lIns="0" tIns="0" rIns="0" bIns="0" rtlCol="0" anchor="t"/>
          <a:lstStyle/>
          <a:p>
            <a:pPr algn="ctr" indent="0" marL="0">
              <a:lnSpc>
                <a:spcPct val="104000"/>
              </a:lnSpc>
              <a:buNone/>
            </a:pPr>
            <a:r>
              <a:rPr lang="en-US" sz="1300" dirty="0">
                <a:solidFill>
                  <a:srgbClr val="3C3939"/>
                </a:solidFill>
                <a:latin typeface="Raleway" pitchFamily="34" charset="0"/>
                <a:ea typeface="Raleway" pitchFamily="34" charset="-122"/>
                <a:cs typeface="Raleway" pitchFamily="34" charset="-120"/>
              </a:rPr>
              <a:t>Calls Generated</a:t>
            </a:r>
            <a:endParaRPr lang="en-US" sz="1300" dirty="0"/>
          </a:p>
        </p:txBody>
      </p:sp>
      <p:sp>
        <p:nvSpPr>
          <p:cNvPr id="9" name="Text 7"/>
          <p:cNvSpPr/>
          <p:nvPr/>
        </p:nvSpPr>
        <p:spPr>
          <a:xfrm>
            <a:off x="4649837" y="2264048"/>
            <a:ext cx="3998044" cy="438596"/>
          </a:xfrm>
          <a:prstGeom prst="rect">
            <a:avLst/>
          </a:prstGeom>
          <a:noFill/>
          <a:ln/>
        </p:spPr>
        <p:txBody>
          <a:bodyPr wrap="none" lIns="0" tIns="0" rIns="0" bIns="0" rtlCol="0" anchor="t"/>
          <a:lstStyle/>
          <a:p>
            <a:pPr algn="ctr" indent="0" marL="0">
              <a:lnSpc>
                <a:spcPct val="83000"/>
              </a:lnSpc>
              <a:buNone/>
            </a:pPr>
            <a:r>
              <a:rPr lang="en-US" sz="3450" dirty="0">
                <a:solidFill>
                  <a:srgbClr val="3C3939"/>
                </a:solidFill>
                <a:latin typeface="Raleway" pitchFamily="34" charset="0"/>
                <a:ea typeface="Raleway" pitchFamily="34" charset="-122"/>
                <a:cs typeface="Raleway" pitchFamily="34" charset="-120"/>
              </a:rPr>
              <a:t>272K+</a:t>
            </a:r>
            <a:endParaRPr lang="en-US" sz="3450" dirty="0"/>
          </a:p>
        </p:txBody>
      </p:sp>
      <p:sp>
        <p:nvSpPr>
          <p:cNvPr id="10" name="Text 8"/>
          <p:cNvSpPr/>
          <p:nvPr/>
        </p:nvSpPr>
        <p:spPr>
          <a:xfrm>
            <a:off x="4649837" y="2862486"/>
            <a:ext cx="3998044" cy="207690"/>
          </a:xfrm>
          <a:prstGeom prst="rect">
            <a:avLst/>
          </a:prstGeom>
          <a:noFill/>
          <a:ln/>
        </p:spPr>
        <p:txBody>
          <a:bodyPr wrap="none" lIns="0" tIns="0" rIns="0" bIns="0" rtlCol="0" anchor="t"/>
          <a:lstStyle/>
          <a:p>
            <a:pPr algn="ctr" indent="0" marL="0">
              <a:lnSpc>
                <a:spcPct val="104000"/>
              </a:lnSpc>
              <a:buNone/>
            </a:pPr>
            <a:r>
              <a:rPr lang="en-US" sz="1300" dirty="0">
                <a:solidFill>
                  <a:srgbClr val="3C3939"/>
                </a:solidFill>
                <a:latin typeface="Raleway" pitchFamily="34" charset="0"/>
                <a:ea typeface="Raleway" pitchFamily="34" charset="-122"/>
                <a:cs typeface="Raleway" pitchFamily="34" charset="-120"/>
              </a:rPr>
              <a:t>Monetized Qualified Calls</a:t>
            </a:r>
            <a:endParaRPr lang="en-US" sz="1300" dirty="0"/>
          </a:p>
        </p:txBody>
      </p:sp>
      <p:sp>
        <p:nvSpPr>
          <p:cNvPr id="11" name="Shape 9"/>
          <p:cNvSpPr/>
          <p:nvPr/>
        </p:nvSpPr>
        <p:spPr>
          <a:xfrm>
            <a:off x="496119" y="3210297"/>
            <a:ext cx="2634183" cy="969690"/>
          </a:xfrm>
          <a:prstGeom prst="roundRect">
            <a:avLst>
              <a:gd name="adj" fmla="val 5757"/>
            </a:avLst>
          </a:prstGeom>
          <a:solidFill>
            <a:srgbClr val="E1E1EA"/>
          </a:solidFill>
          <a:ln w="4763">
            <a:solidFill>
              <a:srgbClr val="C7C7D0"/>
            </a:solidFill>
            <a:prstDash val="solid"/>
          </a:ln>
        </p:spPr>
      </p:sp>
      <p:sp>
        <p:nvSpPr>
          <p:cNvPr id="12" name="Text 10"/>
          <p:cNvSpPr/>
          <p:nvPr/>
        </p:nvSpPr>
        <p:spPr>
          <a:xfrm>
            <a:off x="633785" y="3347963"/>
            <a:ext cx="2358851" cy="207690"/>
          </a:xfrm>
          <a:prstGeom prst="rect">
            <a:avLst/>
          </a:prstGeom>
          <a:noFill/>
          <a:ln/>
        </p:spPr>
        <p:txBody>
          <a:bodyPr wrap="none" lIns="0" tIns="0" rIns="0" bIns="0" rtlCol="0" anchor="t"/>
          <a:lstStyle/>
          <a:p>
            <a:pPr algn="l" indent="0" marL="0">
              <a:lnSpc>
                <a:spcPct val="104000"/>
              </a:lnSpc>
              <a:buNone/>
            </a:pPr>
            <a:r>
              <a:rPr lang="en-US" sz="1300" dirty="0">
                <a:solidFill>
                  <a:srgbClr val="3C3939"/>
                </a:solidFill>
                <a:latin typeface="Raleway" pitchFamily="34" charset="0"/>
                <a:ea typeface="Raleway" pitchFamily="34" charset="-122"/>
                <a:cs typeface="Raleway" pitchFamily="34" charset="-120"/>
              </a:rPr>
              <a:t>Platforms</a:t>
            </a:r>
            <a:endParaRPr lang="en-US" sz="1300" dirty="0"/>
          </a:p>
        </p:txBody>
      </p:sp>
      <p:sp>
        <p:nvSpPr>
          <p:cNvPr id="13" name="Text 11"/>
          <p:cNvSpPr/>
          <p:nvPr/>
        </p:nvSpPr>
        <p:spPr>
          <a:xfrm>
            <a:off x="633785" y="3630364"/>
            <a:ext cx="2358851" cy="205978"/>
          </a:xfrm>
          <a:prstGeom prst="rect">
            <a:avLst/>
          </a:prstGeom>
          <a:noFill/>
          <a:ln/>
        </p:spPr>
        <p:txBody>
          <a:bodyPr wrap="none" lIns="0" tIns="0" rIns="0" bIns="0" rtlCol="0" anchor="t"/>
          <a:lstStyle/>
          <a:p>
            <a:pPr algn="l" indent="0" marL="0">
              <a:lnSpc>
                <a:spcPct val="129000"/>
              </a:lnSpc>
              <a:buNone/>
            </a:pPr>
            <a:r>
              <a:rPr lang="en-US" sz="1000" dirty="0">
                <a:solidFill>
                  <a:srgbClr val="3C3939"/>
                </a:solidFill>
                <a:latin typeface="Roboto" pitchFamily="34" charset="0"/>
                <a:ea typeface="Roboto" pitchFamily="34" charset="-122"/>
                <a:cs typeface="Roboto" pitchFamily="34" charset="-120"/>
              </a:rPr>
              <a:t>Google · Meta · TikTok</a:t>
            </a:r>
            <a:endParaRPr lang="en-US" sz="1000" dirty="0"/>
          </a:p>
        </p:txBody>
      </p:sp>
      <p:sp>
        <p:nvSpPr>
          <p:cNvPr id="14" name="Shape 12"/>
          <p:cNvSpPr/>
          <p:nvPr/>
        </p:nvSpPr>
        <p:spPr>
          <a:xfrm>
            <a:off x="3254871" y="3210297"/>
            <a:ext cx="2634183" cy="969690"/>
          </a:xfrm>
          <a:prstGeom prst="roundRect">
            <a:avLst>
              <a:gd name="adj" fmla="val 5757"/>
            </a:avLst>
          </a:prstGeom>
          <a:solidFill>
            <a:srgbClr val="E1E1EA"/>
          </a:solidFill>
          <a:ln w="4763">
            <a:solidFill>
              <a:srgbClr val="C7C7D0"/>
            </a:solidFill>
            <a:prstDash val="solid"/>
          </a:ln>
        </p:spPr>
      </p:sp>
      <p:sp>
        <p:nvSpPr>
          <p:cNvPr id="15" name="Text 13"/>
          <p:cNvSpPr/>
          <p:nvPr/>
        </p:nvSpPr>
        <p:spPr>
          <a:xfrm>
            <a:off x="3392537" y="3347963"/>
            <a:ext cx="2358851" cy="207690"/>
          </a:xfrm>
          <a:prstGeom prst="rect">
            <a:avLst/>
          </a:prstGeom>
          <a:noFill/>
          <a:ln/>
        </p:spPr>
        <p:txBody>
          <a:bodyPr wrap="none" lIns="0" tIns="0" rIns="0" bIns="0" rtlCol="0" anchor="t"/>
          <a:lstStyle/>
          <a:p>
            <a:pPr algn="l" indent="0" marL="0">
              <a:lnSpc>
                <a:spcPct val="104000"/>
              </a:lnSpc>
              <a:buNone/>
            </a:pPr>
            <a:r>
              <a:rPr lang="en-US" sz="1300" dirty="0">
                <a:solidFill>
                  <a:srgbClr val="3C3939"/>
                </a:solidFill>
                <a:latin typeface="Raleway" pitchFamily="34" charset="0"/>
                <a:ea typeface="Raleway" pitchFamily="34" charset="-122"/>
                <a:cs typeface="Raleway" pitchFamily="34" charset="-120"/>
              </a:rPr>
              <a:t>Market</a:t>
            </a:r>
            <a:endParaRPr lang="en-US" sz="1300" dirty="0"/>
          </a:p>
        </p:txBody>
      </p:sp>
      <p:sp>
        <p:nvSpPr>
          <p:cNvPr id="16" name="Text 14"/>
          <p:cNvSpPr/>
          <p:nvPr/>
        </p:nvSpPr>
        <p:spPr>
          <a:xfrm>
            <a:off x="3392537" y="3630364"/>
            <a:ext cx="2358851" cy="205978"/>
          </a:xfrm>
          <a:prstGeom prst="rect">
            <a:avLst/>
          </a:prstGeom>
          <a:noFill/>
          <a:ln/>
        </p:spPr>
        <p:txBody>
          <a:bodyPr wrap="none" lIns="0" tIns="0" rIns="0" bIns="0" rtlCol="0" anchor="t"/>
          <a:lstStyle/>
          <a:p>
            <a:pPr algn="l" indent="0" marL="0">
              <a:lnSpc>
                <a:spcPct val="129000"/>
              </a:lnSpc>
              <a:buNone/>
            </a:pPr>
            <a:r>
              <a:rPr lang="en-US" sz="1000" dirty="0">
                <a:solidFill>
                  <a:srgbClr val="3C3939"/>
                </a:solidFill>
                <a:latin typeface="Roboto" pitchFamily="34" charset="0"/>
                <a:ea typeface="Roboto" pitchFamily="34" charset="-122"/>
                <a:cs typeface="Roboto" pitchFamily="34" charset="-120"/>
              </a:rPr>
              <a:t>United States · Nationwide</a:t>
            </a:r>
            <a:endParaRPr lang="en-US" sz="1000" dirty="0"/>
          </a:p>
        </p:txBody>
      </p:sp>
      <p:sp>
        <p:nvSpPr>
          <p:cNvPr id="17" name="Shape 15"/>
          <p:cNvSpPr/>
          <p:nvPr/>
        </p:nvSpPr>
        <p:spPr>
          <a:xfrm>
            <a:off x="6013624" y="3210297"/>
            <a:ext cx="2634183" cy="969690"/>
          </a:xfrm>
          <a:prstGeom prst="roundRect">
            <a:avLst>
              <a:gd name="adj" fmla="val 5757"/>
            </a:avLst>
          </a:prstGeom>
          <a:solidFill>
            <a:srgbClr val="E1E1EA"/>
          </a:solidFill>
          <a:ln w="4763">
            <a:solidFill>
              <a:srgbClr val="C7C7D0"/>
            </a:solidFill>
            <a:prstDash val="solid"/>
          </a:ln>
        </p:spPr>
      </p:sp>
      <p:sp>
        <p:nvSpPr>
          <p:cNvPr id="18" name="Text 16"/>
          <p:cNvSpPr/>
          <p:nvPr/>
        </p:nvSpPr>
        <p:spPr>
          <a:xfrm>
            <a:off x="6151290" y="3347963"/>
            <a:ext cx="2358851" cy="207690"/>
          </a:xfrm>
          <a:prstGeom prst="rect">
            <a:avLst/>
          </a:prstGeom>
          <a:noFill/>
          <a:ln/>
        </p:spPr>
        <p:txBody>
          <a:bodyPr wrap="none" lIns="0" tIns="0" rIns="0" bIns="0" rtlCol="0" anchor="t"/>
          <a:lstStyle/>
          <a:p>
            <a:pPr algn="l" indent="0" marL="0">
              <a:lnSpc>
                <a:spcPct val="104000"/>
              </a:lnSpc>
              <a:buNone/>
            </a:pPr>
            <a:r>
              <a:rPr lang="en-US" sz="1300" dirty="0">
                <a:solidFill>
                  <a:srgbClr val="3C3939"/>
                </a:solidFill>
                <a:latin typeface="Raleway" pitchFamily="34" charset="0"/>
                <a:ea typeface="Raleway" pitchFamily="34" charset="-122"/>
                <a:cs typeface="Raleway" pitchFamily="34" charset="-120"/>
              </a:rPr>
              <a:t>Vertical</a:t>
            </a:r>
            <a:endParaRPr lang="en-US" sz="1300" dirty="0"/>
          </a:p>
        </p:txBody>
      </p:sp>
      <p:sp>
        <p:nvSpPr>
          <p:cNvPr id="19" name="Text 17"/>
          <p:cNvSpPr/>
          <p:nvPr/>
        </p:nvSpPr>
        <p:spPr>
          <a:xfrm>
            <a:off x="6151290" y="3630364"/>
            <a:ext cx="2358851" cy="411956"/>
          </a:xfrm>
          <a:prstGeom prst="rect">
            <a:avLst/>
          </a:prstGeom>
          <a:noFill/>
          <a:ln/>
        </p:spPr>
        <p:txBody>
          <a:bodyPr wrap="square" lIns="0" tIns="0" rIns="0" bIns="0" rtlCol="0" anchor="t">
            <a:normAutofit/>
          </a:bodyPr>
          <a:lstStyle/>
          <a:p>
            <a:pPr algn="l" indent="0" marL="0">
              <a:lnSpc>
                <a:spcPct val="129000"/>
              </a:lnSpc>
              <a:buNone/>
            </a:pPr>
            <a:r>
              <a:rPr lang="en-US" sz="1000" dirty="0">
                <a:solidFill>
                  <a:srgbClr val="3C3939"/>
                </a:solidFill>
                <a:latin typeface="Roboto" pitchFamily="34" charset="0"/>
                <a:ea typeface="Roboto" pitchFamily="34" charset="-122"/>
                <a:cs typeface="Roboto" pitchFamily="34" charset="-120"/>
              </a:rPr>
              <a:t>Debt Relief / Debt Settlement / Debt Consolidation</a:t>
            </a:r>
            <a:endParaRPr lang="en-US" sz="1000" dirty="0"/>
          </a:p>
        </p:txBody>
      </p:sp>
      <p:sp>
        <p:nvSpPr>
          <p:cNvPr id="20" name="Text 18"/>
          <p:cNvSpPr/>
          <p:nvPr/>
        </p:nvSpPr>
        <p:spPr>
          <a:xfrm>
            <a:off x="496119" y="4320108"/>
            <a:ext cx="8151763" cy="411956"/>
          </a:xfrm>
          <a:prstGeom prst="rect">
            <a:avLst/>
          </a:prstGeom>
          <a:noFill/>
          <a:ln/>
        </p:spPr>
        <p:txBody>
          <a:bodyPr wrap="square" lIns="0" tIns="0" rIns="0" bIns="0" rtlCol="0" anchor="t">
            <a:normAutofit/>
          </a:bodyPr>
          <a:lstStyle/>
          <a:p>
            <a:pPr algn="l" indent="0" marL="0">
              <a:lnSpc>
                <a:spcPct val="129000"/>
              </a:lnSpc>
              <a:buNone/>
            </a:pPr>
            <a:r>
              <a:rPr lang="en-US" sz="1000" i="1" dirty="0">
                <a:solidFill>
                  <a:srgbClr val="3C3939"/>
                </a:solidFill>
                <a:latin typeface="Roboto" pitchFamily="34" charset="0"/>
                <a:ea typeface="Roboto" pitchFamily="34" charset="-122"/>
                <a:cs typeface="Roboto" pitchFamily="34" charset="-120"/>
              </a:rPr>
              <a:t>Confidential case study. Selected metrics are presented in rounded or range-based form to protect client, buyer and proprietary business information.</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25119" y="411956"/>
            <a:ext cx="4722763" cy="789087"/>
          </a:xfrm>
          <a:prstGeom prst="rect">
            <a:avLst/>
          </a:prstGeom>
          <a:noFill/>
          <a:ln/>
        </p:spPr>
        <p:txBody>
          <a:bodyPr wrap="square" lIns="0" tIns="0" rIns="0" bIns="0" rtlCol="0" anchor="t">
            <a:normAutofit/>
          </a:bodyPr>
          <a:lstStyle/>
          <a:p>
            <a:pPr algn="l" indent="0" marL="0">
              <a:lnSpc>
                <a:spcPct val="104000"/>
              </a:lnSpc>
              <a:buNone/>
            </a:pPr>
            <a:r>
              <a:rPr lang="en-US" sz="2450" dirty="0">
                <a:solidFill>
                  <a:srgbClr val="1B1B27"/>
                </a:solidFill>
                <a:latin typeface="Raleway" pitchFamily="34" charset="0"/>
                <a:ea typeface="Raleway" pitchFamily="34" charset="-122"/>
                <a:cs typeface="Raleway" pitchFamily="34" charset="-120"/>
              </a:rPr>
              <a:t>A Different Kind of Lead Generation Model</a:t>
            </a:r>
            <a:endParaRPr lang="en-US" sz="2450" dirty="0"/>
          </a:p>
        </p:txBody>
      </p:sp>
      <p:sp>
        <p:nvSpPr>
          <p:cNvPr id="4" name="Text 1"/>
          <p:cNvSpPr/>
          <p:nvPr/>
        </p:nvSpPr>
        <p:spPr>
          <a:xfrm>
            <a:off x="3925119" y="1369665"/>
            <a:ext cx="4722763" cy="572839"/>
          </a:xfrm>
          <a:prstGeom prst="rect">
            <a:avLst/>
          </a:prstGeom>
          <a:noFill/>
          <a:ln/>
        </p:spPr>
        <p:txBody>
          <a:bodyPr wrap="square" lIns="0" tIns="0" rIns="0" bIns="0" rtlCol="0" anchor="t">
            <a:normAutofit/>
          </a:bodyPr>
          <a:lstStyle/>
          <a:p>
            <a:pPr algn="l" indent="0" marL="0">
              <a:lnSpc>
                <a:spcPct val="126000"/>
              </a:lnSpc>
              <a:buNone/>
            </a:pPr>
            <a:r>
              <a:rPr lang="en-US" sz="950" dirty="0">
                <a:solidFill>
                  <a:srgbClr val="3C3939"/>
                </a:solidFill>
                <a:latin typeface="Roboto" pitchFamily="34" charset="0"/>
                <a:ea typeface="Roboto" pitchFamily="34" charset="-122"/>
                <a:cs typeface="Roboto" pitchFamily="34" charset="-120"/>
              </a:rPr>
              <a:t>This was not a traditional form-lead campaign. The objective was to generate high-intent consumer demand, route qualified leads into the buyer's call-center operation, and monetize standard calls that met the agreed 8+ minute qualification threshold.</a:t>
            </a:r>
            <a:endParaRPr lang="en-US" sz="950" dirty="0"/>
          </a:p>
        </p:txBody>
      </p:sp>
      <p:pic>
        <p:nvPicPr>
          <p:cNvPr id="5" name="Image 1" descr="preencoded.png">    </p:cNvPr>
          <p:cNvPicPr>
            <a:picLocks noChangeAspect="1"/>
          </p:cNvPicPr>
          <p:nvPr/>
        </p:nvPicPr>
        <p:blipFill>
          <a:blip r:embed="rId2"/>
          <a:stretch>
            <a:fillRect/>
          </a:stretch>
        </p:blipFill>
        <p:spPr>
          <a:xfrm>
            <a:off x="3925119" y="2069009"/>
            <a:ext cx="4722763" cy="1772171"/>
          </a:xfrm>
          <a:prstGeom prst="rect">
            <a:avLst/>
          </a:prstGeom>
        </p:spPr>
      </p:pic>
      <p:sp>
        <p:nvSpPr>
          <p:cNvPr id="6" name="Text 2"/>
          <p:cNvSpPr/>
          <p:nvPr/>
        </p:nvSpPr>
        <p:spPr>
          <a:xfrm>
            <a:off x="7741044" y="3427664"/>
            <a:ext cx="712323" cy="103753"/>
          </a:xfrm>
          <a:prstGeom prst="rect">
            <a:avLst/>
          </a:prstGeom>
          <a:noFill/>
          <a:ln/>
        </p:spPr>
        <p:txBody>
          <a:bodyPr wrap="none" lIns="0" tIns="0" rIns="0" bIns="0" rtlCol="0" anchor="t"/>
          <a:lstStyle/>
          <a:p>
            <a:pPr algn="ctr" indent="0" marL="0">
              <a:lnSpc>
                <a:spcPct val="98000"/>
              </a:lnSpc>
              <a:buNone/>
            </a:pPr>
            <a:r>
              <a:rPr lang="en-US" sz="650" dirty="0">
                <a:solidFill>
                  <a:srgbClr val="3C3939"/>
                </a:solidFill>
                <a:latin typeface="Roboto" pitchFamily="34" charset="0"/>
                <a:ea typeface="Roboto" pitchFamily="34" charset="-122"/>
                <a:cs typeface="Roboto" pitchFamily="34" charset="-120"/>
              </a:rPr>
              <a:t>Monetization</a:t>
            </a:r>
            <a:endParaRPr lang="en-US" sz="650" dirty="0"/>
          </a:p>
        </p:txBody>
      </p:sp>
      <p:sp>
        <p:nvSpPr>
          <p:cNvPr id="7" name="Text 3"/>
          <p:cNvSpPr/>
          <p:nvPr/>
        </p:nvSpPr>
        <p:spPr>
          <a:xfrm>
            <a:off x="6843322" y="3427664"/>
            <a:ext cx="712323" cy="103753"/>
          </a:xfrm>
          <a:prstGeom prst="rect">
            <a:avLst/>
          </a:prstGeom>
          <a:noFill/>
          <a:ln/>
        </p:spPr>
        <p:txBody>
          <a:bodyPr wrap="none" lIns="0" tIns="0" rIns="0" bIns="0" rtlCol="0" anchor="t"/>
          <a:lstStyle/>
          <a:p>
            <a:pPr algn="ctr" indent="0" marL="0">
              <a:lnSpc>
                <a:spcPct val="98000"/>
              </a:lnSpc>
              <a:buNone/>
            </a:pPr>
            <a:r>
              <a:rPr lang="en-US" sz="650" dirty="0">
                <a:solidFill>
                  <a:srgbClr val="3C3939"/>
                </a:solidFill>
                <a:latin typeface="Roboto" pitchFamily="34" charset="0"/>
                <a:ea typeface="Roboto" pitchFamily="34" charset="-122"/>
                <a:cs typeface="Roboto" pitchFamily="34" charset="-120"/>
              </a:rPr>
              <a:t>8+ Min Call</a:t>
            </a:r>
            <a:endParaRPr lang="en-US" sz="650" dirty="0"/>
          </a:p>
        </p:txBody>
      </p:sp>
      <p:sp>
        <p:nvSpPr>
          <p:cNvPr id="8" name="Text 4"/>
          <p:cNvSpPr/>
          <p:nvPr/>
        </p:nvSpPr>
        <p:spPr>
          <a:xfrm>
            <a:off x="5950479" y="3427664"/>
            <a:ext cx="712323" cy="103753"/>
          </a:xfrm>
          <a:prstGeom prst="rect">
            <a:avLst/>
          </a:prstGeom>
          <a:noFill/>
          <a:ln/>
        </p:spPr>
        <p:txBody>
          <a:bodyPr wrap="none" lIns="0" tIns="0" rIns="0" bIns="0" rtlCol="0" anchor="t"/>
          <a:lstStyle/>
          <a:p>
            <a:pPr algn="ctr" indent="0" marL="0">
              <a:lnSpc>
                <a:spcPct val="98000"/>
              </a:lnSpc>
              <a:buNone/>
            </a:pPr>
            <a:r>
              <a:rPr lang="en-US" sz="650" dirty="0">
                <a:solidFill>
                  <a:srgbClr val="3C3939"/>
                </a:solidFill>
                <a:latin typeface="Roboto" pitchFamily="34" charset="0"/>
                <a:ea typeface="Roboto" pitchFamily="34" charset="-122"/>
                <a:cs typeface="Roboto" pitchFamily="34" charset="-120"/>
              </a:rPr>
              <a:t>Buyer Call Center</a:t>
            </a:r>
            <a:endParaRPr lang="en-US" sz="650" dirty="0"/>
          </a:p>
        </p:txBody>
      </p:sp>
      <p:sp>
        <p:nvSpPr>
          <p:cNvPr id="9" name="Text 5"/>
          <p:cNvSpPr/>
          <p:nvPr/>
        </p:nvSpPr>
        <p:spPr>
          <a:xfrm>
            <a:off x="5162532" y="3427664"/>
            <a:ext cx="502453" cy="102457"/>
          </a:xfrm>
          <a:prstGeom prst="rect">
            <a:avLst/>
          </a:prstGeom>
          <a:noFill/>
          <a:ln/>
        </p:spPr>
        <p:txBody>
          <a:bodyPr wrap="none" lIns="0" tIns="0" rIns="0" bIns="0" rtlCol="0" anchor="t"/>
          <a:lstStyle/>
          <a:p>
            <a:pPr algn="ctr" indent="0" marL="0">
              <a:lnSpc>
                <a:spcPct val="98000"/>
              </a:lnSpc>
              <a:buNone/>
            </a:pPr>
            <a:r>
              <a:rPr lang="en-US" sz="650" b="1" dirty="0">
                <a:solidFill>
                  <a:srgbClr val="3C3939"/>
                </a:solidFill>
                <a:latin typeface="Roboto Bold" pitchFamily="34" charset="0"/>
                <a:ea typeface="Roboto Bold" pitchFamily="34" charset="-122"/>
                <a:cs typeface="Roboto Bold" pitchFamily="34" charset="-120"/>
              </a:rPr>
              <a:t>Qualification</a:t>
            </a:r>
            <a:endParaRPr lang="en-US" sz="650" dirty="0"/>
          </a:p>
        </p:txBody>
      </p:sp>
      <p:sp>
        <p:nvSpPr>
          <p:cNvPr id="10" name="Text 6"/>
          <p:cNvSpPr/>
          <p:nvPr/>
        </p:nvSpPr>
        <p:spPr>
          <a:xfrm>
            <a:off x="4145276" y="3427664"/>
            <a:ext cx="712323" cy="103753"/>
          </a:xfrm>
          <a:prstGeom prst="rect">
            <a:avLst/>
          </a:prstGeom>
          <a:noFill/>
          <a:ln/>
        </p:spPr>
        <p:txBody>
          <a:bodyPr wrap="none" lIns="0" tIns="0" rIns="0" bIns="0" rtlCol="0" anchor="t"/>
          <a:lstStyle/>
          <a:p>
            <a:pPr algn="ctr" indent="0" marL="0">
              <a:lnSpc>
                <a:spcPct val="98000"/>
              </a:lnSpc>
              <a:buNone/>
            </a:pPr>
            <a:r>
              <a:rPr lang="en-US" sz="650" dirty="0">
                <a:solidFill>
                  <a:srgbClr val="3C3939"/>
                </a:solidFill>
                <a:latin typeface="Roboto" pitchFamily="34" charset="0"/>
                <a:ea typeface="Roboto" pitchFamily="34" charset="-122"/>
                <a:cs typeface="Roboto" pitchFamily="34" charset="-120"/>
              </a:rPr>
              <a:t>Paid Traffic</a:t>
            </a:r>
            <a:endParaRPr lang="en-US" sz="650" dirty="0"/>
          </a:p>
        </p:txBody>
      </p:sp>
      <p:sp>
        <p:nvSpPr>
          <p:cNvPr id="11" name="Text 7"/>
          <p:cNvSpPr/>
          <p:nvPr/>
        </p:nvSpPr>
        <p:spPr>
          <a:xfrm>
            <a:off x="3925119" y="3967683"/>
            <a:ext cx="4722763" cy="763786"/>
          </a:xfrm>
          <a:prstGeom prst="rect">
            <a:avLst/>
          </a:prstGeom>
          <a:noFill/>
          <a:ln/>
        </p:spPr>
        <p:txBody>
          <a:bodyPr wrap="square" lIns="0" tIns="0" rIns="0" bIns="0" rtlCol="0" anchor="t">
            <a:normAutofit/>
          </a:bodyPr>
          <a:lstStyle/>
          <a:p>
            <a:pPr algn="l" indent="0" marL="0">
              <a:lnSpc>
                <a:spcPct val="126000"/>
              </a:lnSpc>
              <a:buNone/>
            </a:pPr>
            <a:r>
              <a:rPr lang="en-US" sz="950" dirty="0">
                <a:solidFill>
                  <a:srgbClr val="3C3939"/>
                </a:solidFill>
                <a:latin typeface="Roboto" pitchFamily="34" charset="0"/>
                <a:ea typeface="Roboto" pitchFamily="34" charset="-122"/>
                <a:cs typeface="Roboto" pitchFamily="34" charset="-120"/>
              </a:rPr>
              <a:t>The optimization target was not simply "Get the cheapest lead." It was: </a:t>
            </a:r>
            <a:pPr algn="l" indent="0" marL="0">
              <a:lnSpc>
                <a:spcPct val="126000"/>
              </a:lnSpc>
              <a:buNone/>
            </a:pPr>
            <a:r>
              <a:rPr lang="en-US" sz="950" b="1" dirty="0">
                <a:solidFill>
                  <a:srgbClr val="3C3939"/>
                </a:solidFill>
                <a:latin typeface="Roboto Bold" pitchFamily="34" charset="0"/>
                <a:ea typeface="Roboto Bold" pitchFamily="34" charset="-122"/>
                <a:cs typeface="Roboto Bold" pitchFamily="34" charset="-120"/>
              </a:rPr>
              <a:t>Generate buyer-valuable calls at a sustainable CPA while maintaining call quality.</a:t>
            </a:r>
            <a:pPr algn="l" indent="0" marL="0">
              <a:lnSpc>
                <a:spcPct val="126000"/>
              </a:lnSpc>
              <a:buNone/>
            </a:pPr>
            <a:r>
              <a:rPr lang="en-US" sz="950" dirty="0">
                <a:solidFill>
                  <a:srgbClr val="3C3939"/>
                </a:solidFill>
                <a:latin typeface="Roboto" pitchFamily="34" charset="0"/>
                <a:ea typeface="Roboto" pitchFamily="34" charset="-122"/>
                <a:cs typeface="Roboto" pitchFamily="34" charset="-120"/>
              </a:rPr>
              <a:t> The standard qualification threshold was approximately </a:t>
            </a:r>
            <a:pPr algn="l" indent="0" marL="0">
              <a:lnSpc>
                <a:spcPct val="126000"/>
              </a:lnSpc>
              <a:buNone/>
            </a:pPr>
            <a:r>
              <a:rPr lang="en-US" sz="950" b="1" dirty="0">
                <a:solidFill>
                  <a:srgbClr val="3C3939"/>
                </a:solidFill>
                <a:latin typeface="Roboto Bold" pitchFamily="34" charset="0"/>
                <a:ea typeface="Roboto Bold" pitchFamily="34" charset="-122"/>
                <a:cs typeface="Roboto Bold" pitchFamily="34" charset="-120"/>
              </a:rPr>
              <a:t>8+ minutes</a:t>
            </a:r>
            <a:pPr algn="l" indent="0" marL="0">
              <a:lnSpc>
                <a:spcPct val="126000"/>
              </a:lnSpc>
              <a:buNone/>
            </a:pPr>
            <a:r>
              <a:rPr lang="en-US" sz="950" dirty="0">
                <a:solidFill>
                  <a:srgbClr val="3C3939"/>
                </a:solidFill>
                <a:latin typeface="Roboto" pitchFamily="34" charset="0"/>
                <a:ea typeface="Roboto" pitchFamily="34" charset="-122"/>
                <a:cs typeface="Roboto" pitchFamily="34" charset="-120"/>
              </a:rPr>
              <a:t>, while many high-quality calls extended substantially longer.</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400273"/>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1B1B27"/>
                </a:solidFill>
                <a:latin typeface="Raleway" pitchFamily="34" charset="0"/>
                <a:ea typeface="Raleway" pitchFamily="34" charset="-122"/>
                <a:cs typeface="Raleway" pitchFamily="34" charset="-120"/>
              </a:rPr>
              <a:t>The Problem Wasn't Traffic. It Was Scale + Quality.</a:t>
            </a:r>
            <a:endParaRPr lang="en-US" sz="2400" dirty="0"/>
          </a:p>
        </p:txBody>
      </p:sp>
      <p:sp>
        <p:nvSpPr>
          <p:cNvPr id="3" name="Text 1"/>
          <p:cNvSpPr/>
          <p:nvPr/>
        </p:nvSpPr>
        <p:spPr>
          <a:xfrm>
            <a:off x="496119" y="1004888"/>
            <a:ext cx="8151763" cy="372070"/>
          </a:xfrm>
          <a:prstGeom prst="rect">
            <a:avLst/>
          </a:prstGeom>
          <a:noFill/>
          <a:ln/>
        </p:spPr>
        <p:txBody>
          <a:bodyPr wrap="square" lIns="0" tIns="0" rIns="0" bIns="0" rtlCol="0" anchor="t">
            <a:normAutofit/>
          </a:bodyPr>
          <a:lstStyle/>
          <a:p>
            <a:pPr algn="l" indent="0" marL="0">
              <a:lnSpc>
                <a:spcPct val="125000"/>
              </a:lnSpc>
              <a:buNone/>
            </a:pPr>
            <a:r>
              <a:rPr lang="en-US" sz="950" dirty="0">
                <a:solidFill>
                  <a:srgbClr val="3C3939"/>
                </a:solidFill>
                <a:latin typeface="Roboto" pitchFamily="34" charset="0"/>
                <a:ea typeface="Roboto" pitchFamily="34" charset="-122"/>
                <a:cs typeface="Roboto" pitchFamily="34" charset="-120"/>
              </a:rPr>
              <a:t>When I took over, the advertising platform was already operational. The real challenge was creating a </a:t>
            </a:r>
            <a:pPr algn="l" indent="0" marL="0">
              <a:lnSpc>
                <a:spcPct val="125000"/>
              </a:lnSpc>
              <a:buNone/>
            </a:pPr>
            <a:r>
              <a:rPr lang="en-US" sz="950" b="1" dirty="0">
                <a:solidFill>
                  <a:srgbClr val="3C3939"/>
                </a:solidFill>
                <a:latin typeface="Roboto Bold" pitchFamily="34" charset="0"/>
                <a:ea typeface="Roboto Bold" pitchFamily="34" charset="-122"/>
                <a:cs typeface="Roboto Bold" pitchFamily="34" charset="-120"/>
              </a:rPr>
              <a:t>repeatable acquisition system capable of scaling without destroying lead quality or economics.</a:t>
            </a:r>
            <a:endParaRPr lang="en-US" sz="950" dirty="0"/>
          </a:p>
        </p:txBody>
      </p:sp>
      <p:sp>
        <p:nvSpPr>
          <p:cNvPr id="4" name="Shape 2"/>
          <p:cNvSpPr/>
          <p:nvPr/>
        </p:nvSpPr>
        <p:spPr>
          <a:xfrm>
            <a:off x="406822" y="1498997"/>
            <a:ext cx="4103191" cy="3244155"/>
          </a:xfrm>
          <a:prstGeom prst="roundRect">
            <a:avLst>
              <a:gd name="adj" fmla="val 2753"/>
            </a:avLst>
          </a:prstGeom>
          <a:solidFill>
            <a:srgbClr val="1B1B27">
              <a:alpha val="95000"/>
            </a:srgbClr>
          </a:solidFill>
          <a:ln/>
        </p:spPr>
      </p:sp>
      <p:sp>
        <p:nvSpPr>
          <p:cNvPr id="5" name="Text 3"/>
          <p:cNvSpPr/>
          <p:nvPr/>
        </p:nvSpPr>
        <p:spPr>
          <a:xfrm>
            <a:off x="530796" y="1607493"/>
            <a:ext cx="3855244" cy="193849"/>
          </a:xfrm>
          <a:prstGeom prst="rect">
            <a:avLst/>
          </a:prstGeom>
          <a:noFill/>
          <a:ln/>
        </p:spPr>
        <p:txBody>
          <a:bodyPr wrap="none" lIns="0" tIns="0" rIns="0" bIns="0" rtlCol="0" anchor="t"/>
          <a:lstStyle/>
          <a:p>
            <a:pPr algn="l" indent="0" marL="0">
              <a:lnSpc>
                <a:spcPct val="104000"/>
              </a:lnSpc>
              <a:buNone/>
            </a:pPr>
            <a:r>
              <a:rPr lang="en-US" sz="1200" dirty="0">
                <a:solidFill>
                  <a:srgbClr val="FFFFFF"/>
                </a:solidFill>
                <a:latin typeface="Raleway" pitchFamily="34" charset="0"/>
                <a:ea typeface="Raleway" pitchFamily="34" charset="-122"/>
                <a:cs typeface="Raleway" pitchFamily="34" charset="-120"/>
              </a:rPr>
              <a:t>Starting Conditions</a:t>
            </a:r>
            <a:endParaRPr lang="en-US" sz="1200" dirty="0"/>
          </a:p>
        </p:txBody>
      </p:sp>
      <p:pic>
        <p:nvPicPr>
          <p:cNvPr id="6"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30796" y="1923380"/>
            <a:ext cx="1873374" cy="764902"/>
          </a:xfrm>
          <a:prstGeom prst="rect">
            <a:avLst/>
          </a:prstGeom>
        </p:spPr>
      </p:pic>
      <p:sp>
        <p:nvSpPr>
          <p:cNvPr id="7" name="Text 4"/>
          <p:cNvSpPr/>
          <p:nvPr/>
        </p:nvSpPr>
        <p:spPr>
          <a:xfrm>
            <a:off x="726207" y="2061642"/>
            <a:ext cx="1539701" cy="193849"/>
          </a:xfrm>
          <a:prstGeom prst="rect">
            <a:avLst/>
          </a:prstGeom>
          <a:noFill/>
          <a:ln/>
        </p:spPr>
        <p:txBody>
          <a:bodyPr wrap="none" lIns="0" tIns="0" rIns="0" bIns="0" rtlCol="0" anchor="t"/>
          <a:lstStyle/>
          <a:p>
            <a:pPr algn="l" indent="0" marL="0">
              <a:lnSpc>
                <a:spcPct val="104000"/>
              </a:lnSpc>
              <a:buNone/>
            </a:pPr>
            <a:r>
              <a:rPr lang="en-US" sz="1200" dirty="0">
                <a:solidFill>
                  <a:srgbClr val="FFFFFF"/>
                </a:solidFill>
                <a:latin typeface="Raleway" pitchFamily="34" charset="0"/>
                <a:ea typeface="Raleway" pitchFamily="34" charset="-122"/>
                <a:cs typeface="Raleway" pitchFamily="34" charset="-120"/>
              </a:rPr>
              <a:t>Acquisition CPA</a:t>
            </a:r>
            <a:endParaRPr lang="en-US" sz="1200" dirty="0"/>
          </a:p>
        </p:txBody>
      </p:sp>
      <p:sp>
        <p:nvSpPr>
          <p:cNvPr id="8" name="Text 5"/>
          <p:cNvSpPr/>
          <p:nvPr/>
        </p:nvSpPr>
        <p:spPr>
          <a:xfrm>
            <a:off x="726207" y="2363986"/>
            <a:ext cx="1539701" cy="186035"/>
          </a:xfrm>
          <a:prstGeom prst="rect">
            <a:avLst/>
          </a:prstGeom>
          <a:noFill/>
          <a:ln/>
        </p:spPr>
        <p:txBody>
          <a:bodyPr wrap="none" lIns="0" tIns="0" rIns="0" bIns="0" rtlCol="0" anchor="t"/>
          <a:lstStyle/>
          <a:p>
            <a:pPr algn="l" indent="0" marL="0">
              <a:lnSpc>
                <a:spcPct val="125000"/>
              </a:lnSpc>
              <a:buNone/>
            </a:pPr>
            <a:r>
              <a:rPr lang="en-US" sz="950" dirty="0">
                <a:solidFill>
                  <a:srgbClr val="FFFFFF"/>
                </a:solidFill>
                <a:latin typeface="Roboto" pitchFamily="34" charset="0"/>
                <a:ea typeface="Roboto" pitchFamily="34" charset="-122"/>
                <a:cs typeface="Roboto" pitchFamily="34" charset="-120"/>
              </a:rPr>
              <a:t>$2,000+</a:t>
            </a:r>
            <a:endParaRPr lang="en-US" sz="950" dirty="0"/>
          </a:p>
        </p:txBody>
      </p:sp>
      <p:pic>
        <p:nvPicPr>
          <p:cNvPr id="9"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12665" y="1923380"/>
            <a:ext cx="1873374" cy="764902"/>
          </a:xfrm>
          <a:prstGeom prst="rect">
            <a:avLst/>
          </a:prstGeom>
        </p:spPr>
      </p:pic>
      <p:sp>
        <p:nvSpPr>
          <p:cNvPr id="10" name="Text 6"/>
          <p:cNvSpPr/>
          <p:nvPr/>
        </p:nvSpPr>
        <p:spPr>
          <a:xfrm>
            <a:off x="2708077" y="2061642"/>
            <a:ext cx="1539701" cy="193849"/>
          </a:xfrm>
          <a:prstGeom prst="rect">
            <a:avLst/>
          </a:prstGeom>
          <a:noFill/>
          <a:ln/>
        </p:spPr>
        <p:txBody>
          <a:bodyPr wrap="none" lIns="0" tIns="0" rIns="0" bIns="0" rtlCol="0" anchor="t"/>
          <a:lstStyle/>
          <a:p>
            <a:pPr algn="l" indent="0" marL="0">
              <a:lnSpc>
                <a:spcPct val="104000"/>
              </a:lnSpc>
              <a:buNone/>
            </a:pPr>
            <a:r>
              <a:rPr lang="en-US" sz="1200" dirty="0">
                <a:solidFill>
                  <a:srgbClr val="FFFFFF"/>
                </a:solidFill>
                <a:latin typeface="Raleway" pitchFamily="34" charset="0"/>
                <a:ea typeface="Raleway" pitchFamily="34" charset="-122"/>
                <a:cs typeface="Raleway" pitchFamily="34" charset="-120"/>
              </a:rPr>
              <a:t>ACL</a:t>
            </a:r>
            <a:endParaRPr lang="en-US" sz="1200" dirty="0"/>
          </a:p>
        </p:txBody>
      </p:sp>
      <p:sp>
        <p:nvSpPr>
          <p:cNvPr id="11" name="Text 7"/>
          <p:cNvSpPr/>
          <p:nvPr/>
        </p:nvSpPr>
        <p:spPr>
          <a:xfrm>
            <a:off x="2708077" y="2363986"/>
            <a:ext cx="1539701" cy="186035"/>
          </a:xfrm>
          <a:prstGeom prst="rect">
            <a:avLst/>
          </a:prstGeom>
          <a:noFill/>
          <a:ln/>
        </p:spPr>
        <p:txBody>
          <a:bodyPr wrap="none" lIns="0" tIns="0" rIns="0" bIns="0" rtlCol="0" anchor="t"/>
          <a:lstStyle/>
          <a:p>
            <a:pPr algn="l" indent="0" marL="0">
              <a:lnSpc>
                <a:spcPct val="125000"/>
              </a:lnSpc>
              <a:buNone/>
            </a:pPr>
            <a:r>
              <a:rPr lang="en-US" sz="950" dirty="0">
                <a:solidFill>
                  <a:srgbClr val="FFFFFF"/>
                </a:solidFill>
                <a:latin typeface="Roboto" pitchFamily="34" charset="0"/>
                <a:ea typeface="Roboto" pitchFamily="34" charset="-122"/>
                <a:cs typeface="Roboto" pitchFamily="34" charset="-120"/>
              </a:rPr>
              <a:t>~5 minutes</a:t>
            </a:r>
            <a:endParaRPr lang="en-US" sz="950" dirty="0"/>
          </a:p>
        </p:txBody>
      </p:sp>
      <p:pic>
        <p:nvPicPr>
          <p:cNvPr id="12"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0796" y="2796778"/>
            <a:ext cx="1873374" cy="764902"/>
          </a:xfrm>
          <a:prstGeom prst="rect">
            <a:avLst/>
          </a:prstGeom>
        </p:spPr>
      </p:pic>
      <p:sp>
        <p:nvSpPr>
          <p:cNvPr id="13" name="Text 8"/>
          <p:cNvSpPr/>
          <p:nvPr/>
        </p:nvSpPr>
        <p:spPr>
          <a:xfrm>
            <a:off x="726207" y="2935039"/>
            <a:ext cx="1539701" cy="193849"/>
          </a:xfrm>
          <a:prstGeom prst="rect">
            <a:avLst/>
          </a:prstGeom>
          <a:noFill/>
          <a:ln/>
        </p:spPr>
        <p:txBody>
          <a:bodyPr wrap="none" lIns="0" tIns="0" rIns="0" bIns="0" rtlCol="0" anchor="t"/>
          <a:lstStyle/>
          <a:p>
            <a:pPr algn="l" indent="0" marL="0">
              <a:lnSpc>
                <a:spcPct val="104000"/>
              </a:lnSpc>
              <a:buNone/>
            </a:pPr>
            <a:r>
              <a:rPr lang="en-US" sz="1200" dirty="0">
                <a:solidFill>
                  <a:srgbClr val="FFFFFF"/>
                </a:solidFill>
                <a:latin typeface="Raleway" pitchFamily="34" charset="0"/>
                <a:ea typeface="Raleway" pitchFamily="34" charset="-122"/>
                <a:cs typeface="Raleway" pitchFamily="34" charset="-120"/>
              </a:rPr>
              <a:t>Monetized Calls</a:t>
            </a:r>
            <a:endParaRPr lang="en-US" sz="1200" dirty="0"/>
          </a:p>
        </p:txBody>
      </p:sp>
      <p:sp>
        <p:nvSpPr>
          <p:cNvPr id="14" name="Text 9"/>
          <p:cNvSpPr/>
          <p:nvPr/>
        </p:nvSpPr>
        <p:spPr>
          <a:xfrm>
            <a:off x="726207" y="3237384"/>
            <a:ext cx="1539701" cy="186035"/>
          </a:xfrm>
          <a:prstGeom prst="rect">
            <a:avLst/>
          </a:prstGeom>
          <a:noFill/>
          <a:ln/>
        </p:spPr>
        <p:txBody>
          <a:bodyPr wrap="none" lIns="0" tIns="0" rIns="0" bIns="0" rtlCol="0" anchor="t"/>
          <a:lstStyle/>
          <a:p>
            <a:pPr algn="l" indent="0" marL="0">
              <a:lnSpc>
                <a:spcPct val="125000"/>
              </a:lnSpc>
              <a:buNone/>
            </a:pPr>
            <a:r>
              <a:rPr lang="en-US" sz="950" dirty="0">
                <a:solidFill>
                  <a:srgbClr val="FFFFFF"/>
                </a:solidFill>
                <a:latin typeface="Roboto" pitchFamily="34" charset="0"/>
                <a:ea typeface="Roboto" pitchFamily="34" charset="-122"/>
                <a:cs typeface="Roboto" pitchFamily="34" charset="-120"/>
              </a:rPr>
              <a:t>~2000 per month</a:t>
            </a:r>
            <a:endParaRPr lang="en-US" sz="950" dirty="0"/>
          </a:p>
        </p:txBody>
      </p:sp>
      <p:pic>
        <p:nvPicPr>
          <p:cNvPr id="1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512665" y="2796778"/>
            <a:ext cx="1873374" cy="764902"/>
          </a:xfrm>
          <a:prstGeom prst="rect">
            <a:avLst/>
          </a:prstGeom>
        </p:spPr>
      </p:pic>
      <p:sp>
        <p:nvSpPr>
          <p:cNvPr id="16" name="Text 10"/>
          <p:cNvSpPr/>
          <p:nvPr/>
        </p:nvSpPr>
        <p:spPr>
          <a:xfrm>
            <a:off x="2708077" y="2935039"/>
            <a:ext cx="1539701" cy="193849"/>
          </a:xfrm>
          <a:prstGeom prst="rect">
            <a:avLst/>
          </a:prstGeom>
          <a:noFill/>
          <a:ln/>
        </p:spPr>
        <p:txBody>
          <a:bodyPr wrap="none" lIns="0" tIns="0" rIns="0" bIns="0" rtlCol="0" anchor="t"/>
          <a:lstStyle/>
          <a:p>
            <a:pPr algn="l" indent="0" marL="0">
              <a:lnSpc>
                <a:spcPct val="104000"/>
              </a:lnSpc>
              <a:buNone/>
            </a:pPr>
            <a:r>
              <a:rPr lang="en-US" sz="1200" dirty="0">
                <a:solidFill>
                  <a:srgbClr val="FFFFFF"/>
                </a:solidFill>
                <a:latin typeface="Raleway" pitchFamily="34" charset="0"/>
                <a:ea typeface="Raleway" pitchFamily="34" charset="-122"/>
                <a:cs typeface="Raleway" pitchFamily="34" charset="-120"/>
              </a:rPr>
              <a:t>Daily Spend</a:t>
            </a:r>
            <a:endParaRPr lang="en-US" sz="1200" dirty="0"/>
          </a:p>
        </p:txBody>
      </p:sp>
      <p:sp>
        <p:nvSpPr>
          <p:cNvPr id="17" name="Text 11"/>
          <p:cNvSpPr/>
          <p:nvPr/>
        </p:nvSpPr>
        <p:spPr>
          <a:xfrm>
            <a:off x="2708077" y="3237384"/>
            <a:ext cx="1539701" cy="186035"/>
          </a:xfrm>
          <a:prstGeom prst="rect">
            <a:avLst/>
          </a:prstGeom>
          <a:noFill/>
          <a:ln/>
        </p:spPr>
        <p:txBody>
          <a:bodyPr wrap="none" lIns="0" tIns="0" rIns="0" bIns="0" rtlCol="0" anchor="t"/>
          <a:lstStyle/>
          <a:p>
            <a:pPr algn="l" indent="0" marL="0">
              <a:lnSpc>
                <a:spcPct val="125000"/>
              </a:lnSpc>
              <a:buNone/>
            </a:pPr>
            <a:r>
              <a:rPr lang="en-US" sz="950" dirty="0">
                <a:solidFill>
                  <a:srgbClr val="FFFFFF"/>
                </a:solidFill>
                <a:latin typeface="Roboto" pitchFamily="34" charset="0"/>
                <a:ea typeface="Roboto" pitchFamily="34" charset="-122"/>
                <a:cs typeface="Roboto" pitchFamily="34" charset="-120"/>
              </a:rPr>
              <a:t>~$2K</a:t>
            </a:r>
            <a:endParaRPr lang="en-US" sz="950" dirty="0"/>
          </a:p>
        </p:txBody>
      </p:sp>
      <p:pic>
        <p:nvPicPr>
          <p:cNvPr id="18"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30796" y="3670176"/>
            <a:ext cx="1873374" cy="950937"/>
          </a:xfrm>
          <a:prstGeom prst="rect">
            <a:avLst/>
          </a:prstGeom>
        </p:spPr>
      </p:pic>
      <p:sp>
        <p:nvSpPr>
          <p:cNvPr id="19" name="Text 12"/>
          <p:cNvSpPr/>
          <p:nvPr/>
        </p:nvSpPr>
        <p:spPr>
          <a:xfrm>
            <a:off x="726207" y="3808437"/>
            <a:ext cx="1539701" cy="193849"/>
          </a:xfrm>
          <a:prstGeom prst="rect">
            <a:avLst/>
          </a:prstGeom>
          <a:noFill/>
          <a:ln/>
        </p:spPr>
        <p:txBody>
          <a:bodyPr wrap="none" lIns="0" tIns="0" rIns="0" bIns="0" rtlCol="0" anchor="t"/>
          <a:lstStyle/>
          <a:p>
            <a:pPr algn="l" indent="0" marL="0">
              <a:lnSpc>
                <a:spcPct val="104000"/>
              </a:lnSpc>
              <a:buNone/>
            </a:pPr>
            <a:r>
              <a:rPr lang="en-US" sz="1200" dirty="0">
                <a:solidFill>
                  <a:srgbClr val="FFFFFF"/>
                </a:solidFill>
                <a:latin typeface="Raleway" pitchFamily="34" charset="0"/>
                <a:ea typeface="Raleway" pitchFamily="34" charset="-122"/>
                <a:cs typeface="Raleway" pitchFamily="34" charset="-120"/>
              </a:rPr>
              <a:t>Monthly Revenue</a:t>
            </a:r>
            <a:endParaRPr lang="en-US" sz="1200" dirty="0"/>
          </a:p>
        </p:txBody>
      </p:sp>
      <p:sp>
        <p:nvSpPr>
          <p:cNvPr id="20" name="Text 13"/>
          <p:cNvSpPr/>
          <p:nvPr/>
        </p:nvSpPr>
        <p:spPr>
          <a:xfrm>
            <a:off x="726207" y="4110782"/>
            <a:ext cx="1539701" cy="372070"/>
          </a:xfrm>
          <a:prstGeom prst="rect">
            <a:avLst/>
          </a:prstGeom>
          <a:noFill/>
          <a:ln/>
        </p:spPr>
        <p:txBody>
          <a:bodyPr wrap="square" lIns="0" tIns="0" rIns="0" bIns="0" rtlCol="0" anchor="t">
            <a:normAutofit/>
          </a:bodyPr>
          <a:lstStyle/>
          <a:p>
            <a:pPr algn="l" indent="0" marL="0">
              <a:lnSpc>
                <a:spcPct val="125000"/>
              </a:lnSpc>
              <a:buNone/>
            </a:pPr>
            <a:r>
              <a:rPr lang="en-US" sz="950" dirty="0">
                <a:solidFill>
                  <a:srgbClr val="FFFFFF"/>
                </a:solidFill>
                <a:latin typeface="Roboto" pitchFamily="34" charset="0"/>
                <a:ea typeface="Roboto" pitchFamily="34" charset="-122"/>
                <a:cs typeface="Roboto" pitchFamily="34" charset="-120"/>
              </a:rPr>
              <a:t>~$100K / breakeven territory</a:t>
            </a:r>
            <a:endParaRPr lang="en-US" sz="950" dirty="0"/>
          </a:p>
        </p:txBody>
      </p:sp>
      <p:sp>
        <p:nvSpPr>
          <p:cNvPr id="21" name="Text 14"/>
          <p:cNvSpPr/>
          <p:nvPr/>
        </p:nvSpPr>
        <p:spPr>
          <a:xfrm>
            <a:off x="4728046" y="1607493"/>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1B1B27"/>
                </a:solidFill>
                <a:latin typeface="Raleway" pitchFamily="34" charset="0"/>
                <a:ea typeface="Raleway" pitchFamily="34" charset="-122"/>
                <a:cs typeface="Raleway" pitchFamily="34" charset="-120"/>
              </a:rPr>
              <a:t>Key Realization</a:t>
            </a:r>
            <a:endParaRPr lang="en-US" sz="1200" dirty="0"/>
          </a:p>
        </p:txBody>
      </p:sp>
      <p:sp>
        <p:nvSpPr>
          <p:cNvPr id="22" name="Text 15"/>
          <p:cNvSpPr/>
          <p:nvPr/>
        </p:nvSpPr>
        <p:spPr>
          <a:xfrm>
            <a:off x="4728046" y="1909837"/>
            <a:ext cx="3924598" cy="744141"/>
          </a:xfrm>
          <a:prstGeom prst="rect">
            <a:avLst/>
          </a:prstGeom>
          <a:noFill/>
          <a:ln/>
        </p:spPr>
        <p:txBody>
          <a:bodyPr wrap="square" lIns="0" tIns="0" rIns="0" bIns="0" rtlCol="0" anchor="t">
            <a:normAutofit/>
          </a:bodyPr>
          <a:lstStyle/>
          <a:p>
            <a:pPr algn="l" indent="0" marL="0">
              <a:lnSpc>
                <a:spcPct val="125000"/>
              </a:lnSpc>
              <a:buNone/>
            </a:pPr>
            <a:r>
              <a:rPr lang="en-US" sz="950" dirty="0">
                <a:solidFill>
                  <a:srgbClr val="3C3939"/>
                </a:solidFill>
                <a:latin typeface="Roboto" pitchFamily="34" charset="0"/>
                <a:ea typeface="Roboto" pitchFamily="34" charset="-122"/>
                <a:cs typeface="Roboto" pitchFamily="34" charset="-120"/>
              </a:rPr>
              <a:t>The same audience was producing dramatically different outcomes depending on the call-center operation.The buyer's call-center operation was performing approximately 3–4× better than the original low-performing agent environment.</a:t>
            </a:r>
            <a:endParaRPr lang="en-US" sz="950" dirty="0"/>
          </a:p>
        </p:txBody>
      </p:sp>
      <p:sp>
        <p:nvSpPr>
          <p:cNvPr id="23" name="Shape 16"/>
          <p:cNvSpPr/>
          <p:nvPr/>
        </p:nvSpPr>
        <p:spPr>
          <a:xfrm>
            <a:off x="4728046" y="2776017"/>
            <a:ext cx="3924598" cy="1001316"/>
          </a:xfrm>
          <a:prstGeom prst="roundRect">
            <a:avLst>
              <a:gd name="adj" fmla="val 5203"/>
            </a:avLst>
          </a:prstGeom>
          <a:solidFill>
            <a:srgbClr val="E1E1EA"/>
          </a:solidFill>
          <a:ln/>
        </p:spPr>
      </p:sp>
      <p:pic>
        <p:nvPicPr>
          <p:cNvPr id="24" name="Image 5" descr="preencoded.png">    </p:cNvPr>
          <p:cNvPicPr>
            <a:picLocks noChangeAspect="1"/>
          </p:cNvPicPr>
          <p:nvPr/>
        </p:nvPicPr>
        <p:blipFill>
          <a:blip r:embed="rId11"/>
          <a:stretch>
            <a:fillRect/>
          </a:stretch>
        </p:blipFill>
        <p:spPr>
          <a:xfrm>
            <a:off x="4852020" y="2940323"/>
            <a:ext cx="155004" cy="123974"/>
          </a:xfrm>
          <a:prstGeom prst="rect">
            <a:avLst/>
          </a:prstGeom>
        </p:spPr>
      </p:pic>
      <p:sp>
        <p:nvSpPr>
          <p:cNvPr id="25" name="Text 17"/>
          <p:cNvSpPr/>
          <p:nvPr/>
        </p:nvSpPr>
        <p:spPr>
          <a:xfrm>
            <a:off x="5130998" y="2904604"/>
            <a:ext cx="3397672" cy="744141"/>
          </a:xfrm>
          <a:prstGeom prst="rect">
            <a:avLst/>
          </a:prstGeom>
          <a:noFill/>
          <a:ln/>
        </p:spPr>
        <p:txBody>
          <a:bodyPr wrap="square" lIns="0" tIns="0" rIns="0" bIns="0" rtlCol="0" anchor="t">
            <a:normAutofit/>
          </a:bodyPr>
          <a:lstStyle/>
          <a:p>
            <a:pPr algn="l" indent="0" marL="0">
              <a:lnSpc>
                <a:spcPct val="125000"/>
              </a:lnSpc>
              <a:buNone/>
            </a:pPr>
            <a:r>
              <a:rPr lang="en-US" sz="950" dirty="0">
                <a:solidFill>
                  <a:srgbClr val="000000"/>
                </a:solidFill>
                <a:latin typeface="Roboto" pitchFamily="34" charset="0"/>
                <a:ea typeface="Roboto" pitchFamily="34" charset="-122"/>
                <a:cs typeface="Roboto" pitchFamily="34" charset="-120"/>
              </a:rPr>
              <a:t>Media quality could not be evaluated independently from downstream call quality. The acquisition strategy had to optimize for the entire funnel—not just clicks or form submissions.</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393576"/>
            <a:ext cx="8151763" cy="228451"/>
          </a:xfrm>
          <a:prstGeom prst="rect">
            <a:avLst/>
          </a:prstGeom>
          <a:noFill/>
          <a:ln/>
        </p:spPr>
        <p:txBody>
          <a:bodyPr wrap="none" lIns="0" tIns="0" rIns="0" bIns="0" rtlCol="0" anchor="t"/>
          <a:lstStyle/>
          <a:p>
            <a:pPr algn="l" indent="0" marL="0">
              <a:lnSpc>
                <a:spcPct val="104000"/>
              </a:lnSpc>
              <a:buNone/>
            </a:pPr>
            <a:r>
              <a:rPr lang="en-US" sz="1400" dirty="0">
                <a:solidFill>
                  <a:srgbClr val="1B1B27"/>
                </a:solidFill>
                <a:latin typeface="Raleway" pitchFamily="34" charset="0"/>
                <a:ea typeface="Raleway" pitchFamily="34" charset="-122"/>
                <a:cs typeface="Raleway" pitchFamily="34" charset="-120"/>
              </a:rPr>
              <a:t>The Transformation: Before vs. After</a:t>
            </a:r>
            <a:endParaRPr lang="en-US" sz="1400" dirty="0"/>
          </a:p>
        </p:txBody>
      </p:sp>
      <p:pic>
        <p:nvPicPr>
          <p:cNvPr id="3" name="Image 0" descr="preencoded.png">    </p:cNvPr>
          <p:cNvPicPr>
            <a:picLocks noChangeAspect="1"/>
          </p:cNvPicPr>
          <p:nvPr/>
        </p:nvPicPr>
        <p:blipFill>
          <a:blip r:embed="rId1"/>
          <a:stretch>
            <a:fillRect/>
          </a:stretch>
        </p:blipFill>
        <p:spPr>
          <a:xfrm>
            <a:off x="496119" y="720849"/>
            <a:ext cx="3986733" cy="3986733"/>
          </a:xfrm>
          <a:prstGeom prst="rect">
            <a:avLst/>
          </a:prstGeom>
        </p:spPr>
      </p:pic>
      <p:sp>
        <p:nvSpPr>
          <p:cNvPr id="4" name="Text 1"/>
          <p:cNvSpPr/>
          <p:nvPr/>
        </p:nvSpPr>
        <p:spPr>
          <a:xfrm>
            <a:off x="4665911" y="2157413"/>
            <a:ext cx="3986733" cy="114226"/>
          </a:xfrm>
          <a:prstGeom prst="rect">
            <a:avLst/>
          </a:prstGeom>
          <a:noFill/>
          <a:ln/>
        </p:spPr>
        <p:txBody>
          <a:bodyPr wrap="none" lIns="0" tIns="0" rIns="0" bIns="0" rtlCol="0" anchor="t"/>
          <a:lstStyle/>
          <a:p>
            <a:pPr algn="l" indent="0" marL="0">
              <a:lnSpc>
                <a:spcPct val="104000"/>
              </a:lnSpc>
              <a:buNone/>
            </a:pPr>
            <a:r>
              <a:rPr lang="en-US" sz="700" dirty="0">
                <a:solidFill>
                  <a:srgbClr val="1B1B27"/>
                </a:solidFill>
                <a:latin typeface="Raleway" pitchFamily="34" charset="0"/>
                <a:ea typeface="Raleway" pitchFamily="34" charset="-122"/>
                <a:cs typeface="Raleway" pitchFamily="34" charset="-120"/>
              </a:rPr>
              <a:t>Scale Achieved in ~4 Months</a:t>
            </a:r>
            <a:endParaRPr lang="en-US" sz="700" dirty="0"/>
          </a:p>
        </p:txBody>
      </p:sp>
      <p:sp>
        <p:nvSpPr>
          <p:cNvPr id="5" name="Shape 2"/>
          <p:cNvSpPr/>
          <p:nvPr/>
        </p:nvSpPr>
        <p:spPr>
          <a:xfrm>
            <a:off x="4665911" y="2313980"/>
            <a:ext cx="1974503" cy="396106"/>
          </a:xfrm>
          <a:prstGeom prst="roundRect">
            <a:avLst>
              <a:gd name="adj" fmla="val 7751"/>
            </a:avLst>
          </a:prstGeom>
          <a:solidFill>
            <a:srgbClr val="E1E1EA"/>
          </a:solidFill>
          <a:ln w="4763">
            <a:solidFill>
              <a:srgbClr val="C7C7D0"/>
            </a:solidFill>
            <a:prstDash val="solid"/>
          </a:ln>
        </p:spPr>
      </p:sp>
      <p:sp>
        <p:nvSpPr>
          <p:cNvPr id="6" name="Text 3"/>
          <p:cNvSpPr/>
          <p:nvPr/>
        </p:nvSpPr>
        <p:spPr>
          <a:xfrm>
            <a:off x="4743748" y="2391817"/>
            <a:ext cx="1818829" cy="114226"/>
          </a:xfrm>
          <a:prstGeom prst="rect">
            <a:avLst/>
          </a:prstGeom>
          <a:noFill/>
          <a:ln/>
        </p:spPr>
        <p:txBody>
          <a:bodyPr wrap="none" lIns="0" tIns="0" rIns="0" bIns="0" rtlCol="0" anchor="t"/>
          <a:lstStyle/>
          <a:p>
            <a:pPr algn="l" indent="0" marL="0">
              <a:lnSpc>
                <a:spcPct val="104000"/>
              </a:lnSpc>
              <a:buNone/>
            </a:pPr>
            <a:r>
              <a:rPr lang="en-US" sz="700" dirty="0">
                <a:solidFill>
                  <a:srgbClr val="3C3939"/>
                </a:solidFill>
                <a:latin typeface="Raleway" pitchFamily="34" charset="0"/>
                <a:ea typeface="Raleway" pitchFamily="34" charset="-122"/>
                <a:cs typeface="Raleway" pitchFamily="34" charset="-120"/>
              </a:rPr>
              <a:t>~5×</a:t>
            </a:r>
            <a:endParaRPr lang="en-US" sz="700" dirty="0"/>
          </a:p>
        </p:txBody>
      </p:sp>
      <p:sp>
        <p:nvSpPr>
          <p:cNvPr id="7" name="Text 4"/>
          <p:cNvSpPr/>
          <p:nvPr/>
        </p:nvSpPr>
        <p:spPr>
          <a:xfrm>
            <a:off x="4743748" y="2543696"/>
            <a:ext cx="1818829" cy="88553"/>
          </a:xfrm>
          <a:prstGeom prst="rect">
            <a:avLst/>
          </a:prstGeom>
          <a:noFill/>
          <a:ln/>
        </p:spPr>
        <p:txBody>
          <a:bodyPr wrap="none" lIns="0" tIns="0" rIns="0" bIns="0" rtlCol="0" anchor="t"/>
          <a:lstStyle/>
          <a:p>
            <a:pPr algn="l" indent="0" marL="0">
              <a:lnSpc>
                <a:spcPct val="101000"/>
              </a:lnSpc>
              <a:buNone/>
            </a:pPr>
            <a:r>
              <a:rPr lang="en-US" sz="550" dirty="0">
                <a:solidFill>
                  <a:srgbClr val="3C3939"/>
                </a:solidFill>
                <a:latin typeface="Roboto" pitchFamily="34" charset="0"/>
                <a:ea typeface="Roboto" pitchFamily="34" charset="-122"/>
                <a:cs typeface="Roboto" pitchFamily="34" charset="-120"/>
              </a:rPr>
              <a:t>Lead-volume increase</a:t>
            </a:r>
            <a:endParaRPr lang="en-US" sz="550" dirty="0"/>
          </a:p>
        </p:txBody>
      </p:sp>
      <p:sp>
        <p:nvSpPr>
          <p:cNvPr id="8" name="Shape 5"/>
          <p:cNvSpPr/>
          <p:nvPr/>
        </p:nvSpPr>
        <p:spPr>
          <a:xfrm>
            <a:off x="6678067" y="2313980"/>
            <a:ext cx="1974577" cy="396106"/>
          </a:xfrm>
          <a:prstGeom prst="roundRect">
            <a:avLst>
              <a:gd name="adj" fmla="val 7751"/>
            </a:avLst>
          </a:prstGeom>
          <a:solidFill>
            <a:srgbClr val="E1E1EA"/>
          </a:solidFill>
          <a:ln w="4763">
            <a:solidFill>
              <a:srgbClr val="C7C7D0"/>
            </a:solidFill>
            <a:prstDash val="solid"/>
          </a:ln>
        </p:spPr>
      </p:sp>
      <p:sp>
        <p:nvSpPr>
          <p:cNvPr id="9" name="Text 6"/>
          <p:cNvSpPr/>
          <p:nvPr/>
        </p:nvSpPr>
        <p:spPr>
          <a:xfrm>
            <a:off x="6755904" y="2391817"/>
            <a:ext cx="1818903" cy="114226"/>
          </a:xfrm>
          <a:prstGeom prst="rect">
            <a:avLst/>
          </a:prstGeom>
          <a:noFill/>
          <a:ln/>
        </p:spPr>
        <p:txBody>
          <a:bodyPr wrap="none" lIns="0" tIns="0" rIns="0" bIns="0" rtlCol="0" anchor="t"/>
          <a:lstStyle/>
          <a:p>
            <a:pPr algn="l" indent="0" marL="0">
              <a:lnSpc>
                <a:spcPct val="104000"/>
              </a:lnSpc>
              <a:buNone/>
            </a:pPr>
            <a:r>
              <a:rPr lang="en-US" sz="700" dirty="0">
                <a:solidFill>
                  <a:srgbClr val="3C3939"/>
                </a:solidFill>
                <a:latin typeface="Raleway" pitchFamily="34" charset="0"/>
                <a:ea typeface="Raleway" pitchFamily="34" charset="-122"/>
                <a:cs typeface="Raleway" pitchFamily="34" charset="-120"/>
              </a:rPr>
              <a:t>~5×</a:t>
            </a:r>
            <a:endParaRPr lang="en-US" sz="700" dirty="0"/>
          </a:p>
        </p:txBody>
      </p:sp>
      <p:sp>
        <p:nvSpPr>
          <p:cNvPr id="10" name="Text 7"/>
          <p:cNvSpPr/>
          <p:nvPr/>
        </p:nvSpPr>
        <p:spPr>
          <a:xfrm>
            <a:off x="6755904" y="2543696"/>
            <a:ext cx="1818903" cy="88553"/>
          </a:xfrm>
          <a:prstGeom prst="rect">
            <a:avLst/>
          </a:prstGeom>
          <a:noFill/>
          <a:ln/>
        </p:spPr>
        <p:txBody>
          <a:bodyPr wrap="none" lIns="0" tIns="0" rIns="0" bIns="0" rtlCol="0" anchor="t"/>
          <a:lstStyle/>
          <a:p>
            <a:pPr algn="l" indent="0" marL="0">
              <a:lnSpc>
                <a:spcPct val="101000"/>
              </a:lnSpc>
              <a:buNone/>
            </a:pPr>
            <a:r>
              <a:rPr lang="en-US" sz="550" dirty="0">
                <a:solidFill>
                  <a:srgbClr val="3C3939"/>
                </a:solidFill>
                <a:latin typeface="Roboto" pitchFamily="34" charset="0"/>
                <a:ea typeface="Roboto" pitchFamily="34" charset="-122"/>
                <a:cs typeface="Roboto" pitchFamily="34" charset="-120"/>
              </a:rPr>
              <a:t>Daily spend increase</a:t>
            </a:r>
            <a:endParaRPr lang="en-US" sz="550" dirty="0"/>
          </a:p>
        </p:txBody>
      </p:sp>
      <p:sp>
        <p:nvSpPr>
          <p:cNvPr id="11" name="Shape 8"/>
          <p:cNvSpPr/>
          <p:nvPr/>
        </p:nvSpPr>
        <p:spPr>
          <a:xfrm>
            <a:off x="4665911" y="2747739"/>
            <a:ext cx="3986733" cy="396106"/>
          </a:xfrm>
          <a:prstGeom prst="roundRect">
            <a:avLst>
              <a:gd name="adj" fmla="val 7751"/>
            </a:avLst>
          </a:prstGeom>
          <a:solidFill>
            <a:srgbClr val="E1E1EA"/>
          </a:solidFill>
          <a:ln w="4763">
            <a:solidFill>
              <a:srgbClr val="C7C7D0"/>
            </a:solidFill>
            <a:prstDash val="solid"/>
          </a:ln>
        </p:spPr>
      </p:sp>
      <p:sp>
        <p:nvSpPr>
          <p:cNvPr id="12" name="Text 9"/>
          <p:cNvSpPr/>
          <p:nvPr/>
        </p:nvSpPr>
        <p:spPr>
          <a:xfrm>
            <a:off x="4743748" y="2825576"/>
            <a:ext cx="3831059" cy="114226"/>
          </a:xfrm>
          <a:prstGeom prst="rect">
            <a:avLst/>
          </a:prstGeom>
          <a:noFill/>
          <a:ln/>
        </p:spPr>
        <p:txBody>
          <a:bodyPr wrap="none" lIns="0" tIns="0" rIns="0" bIns="0" rtlCol="0" anchor="t"/>
          <a:lstStyle/>
          <a:p>
            <a:pPr algn="l" indent="0" marL="0">
              <a:lnSpc>
                <a:spcPct val="104000"/>
              </a:lnSpc>
              <a:buNone/>
            </a:pPr>
            <a:r>
              <a:rPr lang="en-US" sz="700" dirty="0">
                <a:solidFill>
                  <a:srgbClr val="3C3939"/>
                </a:solidFill>
                <a:latin typeface="Raleway" pitchFamily="34" charset="0"/>
                <a:ea typeface="Raleway" pitchFamily="34" charset="-122"/>
                <a:cs typeface="Raleway" pitchFamily="34" charset="-120"/>
              </a:rPr>
              <a:t>~7×</a:t>
            </a:r>
            <a:endParaRPr lang="en-US" sz="700" dirty="0"/>
          </a:p>
        </p:txBody>
      </p:sp>
      <p:sp>
        <p:nvSpPr>
          <p:cNvPr id="13" name="Text 10"/>
          <p:cNvSpPr/>
          <p:nvPr/>
        </p:nvSpPr>
        <p:spPr>
          <a:xfrm>
            <a:off x="4743748" y="2977455"/>
            <a:ext cx="3831059" cy="88553"/>
          </a:xfrm>
          <a:prstGeom prst="rect">
            <a:avLst/>
          </a:prstGeom>
          <a:noFill/>
          <a:ln/>
        </p:spPr>
        <p:txBody>
          <a:bodyPr wrap="none" lIns="0" tIns="0" rIns="0" bIns="0" rtlCol="0" anchor="t"/>
          <a:lstStyle/>
          <a:p>
            <a:pPr algn="l" indent="0" marL="0">
              <a:lnSpc>
                <a:spcPct val="101000"/>
              </a:lnSpc>
              <a:buNone/>
            </a:pPr>
            <a:r>
              <a:rPr lang="en-US" sz="550" dirty="0">
                <a:solidFill>
                  <a:srgbClr val="3C3939"/>
                </a:solidFill>
                <a:latin typeface="Roboto" pitchFamily="34" charset="0"/>
                <a:ea typeface="Roboto" pitchFamily="34" charset="-122"/>
                <a:cs typeface="Roboto" pitchFamily="34" charset="-120"/>
              </a:rPr>
              <a:t>Monthly revenue increase</a:t>
            </a:r>
            <a:endParaRPr lang="en-US" sz="550" dirty="0"/>
          </a:p>
        </p:txBody>
      </p:sp>
      <p:sp>
        <p:nvSpPr>
          <p:cNvPr id="14" name="Text 11"/>
          <p:cNvSpPr/>
          <p:nvPr/>
        </p:nvSpPr>
        <p:spPr>
          <a:xfrm>
            <a:off x="4665911" y="3186187"/>
            <a:ext cx="4443933" cy="88553"/>
          </a:xfrm>
          <a:prstGeom prst="rect">
            <a:avLst/>
          </a:prstGeom>
          <a:noFill/>
          <a:ln/>
        </p:spPr>
        <p:txBody>
          <a:bodyPr wrap="none" lIns="0" tIns="0" rIns="0" bIns="0" rtlCol="0" anchor="t"/>
          <a:lstStyle/>
          <a:p>
            <a:pPr algn="l" indent="0" marL="0">
              <a:lnSpc>
                <a:spcPct val="101000"/>
              </a:lnSpc>
              <a:buNone/>
            </a:pPr>
            <a:r>
              <a:rPr lang="en-US" sz="550" i="1" dirty="0">
                <a:solidFill>
                  <a:srgbClr val="3C3939"/>
                </a:solidFill>
                <a:latin typeface="Roboto" pitchFamily="34" charset="0"/>
                <a:ea typeface="Roboto" pitchFamily="34" charset="-122"/>
                <a:cs typeface="Roboto" pitchFamily="34" charset="-120"/>
              </a:rPr>
              <a:t>Figures are approximate/rounded where required for confidentiality.</a:t>
            </a:r>
            <a:endParaRPr lang="en-US" sz="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96119" y="407417"/>
            <a:ext cx="8151763" cy="318343"/>
          </a:xfrm>
          <a:prstGeom prst="rect">
            <a:avLst/>
          </a:prstGeom>
          <a:noFill/>
          <a:ln/>
        </p:spPr>
        <p:txBody>
          <a:bodyPr wrap="none" lIns="0" tIns="0" rIns="0" bIns="0" rtlCol="0" anchor="t"/>
          <a:lstStyle/>
          <a:p>
            <a:pPr algn="l" indent="0" marL="0">
              <a:lnSpc>
                <a:spcPct val="104000"/>
              </a:lnSpc>
              <a:buNone/>
            </a:pPr>
            <a:r>
              <a:rPr lang="en-US" sz="2000" dirty="0">
                <a:solidFill>
                  <a:srgbClr val="1B1B27"/>
                </a:solidFill>
                <a:latin typeface="Raleway" pitchFamily="34" charset="0"/>
                <a:ea typeface="Raleway" pitchFamily="34" charset="-122"/>
                <a:cs typeface="Raleway" pitchFamily="34" charset="-120"/>
              </a:rPr>
              <a:t>The Breakthrough: Creative as a Qualification Layer</a:t>
            </a:r>
            <a:endParaRPr lang="en-US" sz="2000" dirty="0"/>
          </a:p>
        </p:txBody>
      </p:sp>
      <p:sp>
        <p:nvSpPr>
          <p:cNvPr id="3" name="Text 1"/>
          <p:cNvSpPr/>
          <p:nvPr/>
        </p:nvSpPr>
        <p:spPr>
          <a:xfrm>
            <a:off x="496119" y="872207"/>
            <a:ext cx="8151763" cy="502518"/>
          </a:xfrm>
          <a:prstGeom prst="rect">
            <a:avLst/>
          </a:prstGeom>
          <a:noFill/>
          <a:ln/>
        </p:spPr>
        <p:txBody>
          <a:bodyPr wrap="square" lIns="0" tIns="0" rIns="0" bIns="0" rtlCol="0" anchor="t"/>
          <a:lstStyle/>
          <a:p>
            <a:pPr algn="l" indent="0" marL="0">
              <a:lnSpc>
                <a:spcPct val="115000"/>
              </a:lnSpc>
              <a:spcAft>
                <a:spcPts val="600"/>
              </a:spcAft>
              <a:buNone/>
            </a:pPr>
            <a:r>
              <a:rPr lang="en-US" sz="800" dirty="0">
                <a:solidFill>
                  <a:srgbClr val="3C3939"/>
                </a:solidFill>
                <a:latin typeface="Roboto" pitchFamily="34" charset="0"/>
                <a:ea typeface="Roboto" pitchFamily="34" charset="-122"/>
                <a:cs typeface="Roboto" pitchFamily="34" charset="-120"/>
              </a:rPr>
              <a:t>The biggest breakthrough was not simply finding cheaper traffic. It was understanding that </a:t>
            </a:r>
            <a:pPr algn="l" indent="0" marL="0">
              <a:lnSpc>
                <a:spcPct val="115000"/>
              </a:lnSpc>
              <a:spcAft>
                <a:spcPts val="600"/>
              </a:spcAft>
              <a:buNone/>
            </a:pPr>
            <a:r>
              <a:rPr lang="en-US" sz="800" b="1" dirty="0">
                <a:solidFill>
                  <a:srgbClr val="3C3939"/>
                </a:solidFill>
                <a:latin typeface="Roboto Bold" pitchFamily="34" charset="0"/>
                <a:ea typeface="Roboto Bold" pitchFamily="34" charset="-122"/>
                <a:cs typeface="Roboto Bold" pitchFamily="34" charset="-120"/>
              </a:rPr>
              <a:t>the ad itself could help pre-qualify the audience.</a:t>
            </a:r>
            <a:endParaRPr lang="en-US" sz="800" dirty="0"/>
          </a:p>
          <a:p>
            <a:pPr algn="l" indent="0" marL="0">
              <a:lnSpc>
                <a:spcPct val="115000"/>
              </a:lnSpc>
              <a:buNone/>
            </a:pPr>
            <a:r>
              <a:rPr lang="en-US" sz="800" dirty="0">
                <a:solidFill>
                  <a:srgbClr val="3C3939"/>
                </a:solidFill>
                <a:latin typeface="Roboto" pitchFamily="34" charset="0"/>
                <a:ea typeface="Roboto" pitchFamily="34" charset="-122"/>
                <a:cs typeface="Roboto" pitchFamily="34" charset="-120"/>
              </a:rPr>
              <a:t>The buyer had a clear demand for consumers carrying </a:t>
            </a:r>
            <a:pPr algn="l" indent="0" marL="0">
              <a:lnSpc>
                <a:spcPct val="115000"/>
              </a:lnSpc>
              <a:buNone/>
            </a:pPr>
            <a:r>
              <a:rPr lang="en-US" sz="800" b="1" dirty="0">
                <a:solidFill>
                  <a:srgbClr val="3C3939"/>
                </a:solidFill>
                <a:latin typeface="Roboto Bold" pitchFamily="34" charset="0"/>
                <a:ea typeface="Roboto Bold" pitchFamily="34" charset="-122"/>
                <a:cs typeface="Roboto Bold" pitchFamily="34" charset="-120"/>
              </a:rPr>
              <a:t>$15K+ in debt.</a:t>
            </a:r>
            <a:pPr algn="l" indent="0" marL="0">
              <a:lnSpc>
                <a:spcPct val="115000"/>
              </a:lnSpc>
              <a:buNone/>
            </a:pPr>
            <a:r>
              <a:rPr lang="en-US" sz="800" dirty="0">
                <a:solidFill>
                  <a:srgbClr val="3C3939"/>
                </a:solidFill>
                <a:latin typeface="Roboto" pitchFamily="34" charset="0"/>
                <a:ea typeface="Roboto" pitchFamily="34" charset="-122"/>
                <a:cs typeface="Roboto" pitchFamily="34" charset="-120"/>
              </a:rPr>
              <a:t> Instead of optimizing exclusively for maximum call volume, we developed a proprietary creative framework designed to attract the buyer's preferred audience.</a:t>
            </a:r>
            <a:endParaRPr lang="en-US" sz="800" dirty="0"/>
          </a:p>
        </p:txBody>
      </p:sp>
      <p:pic>
        <p:nvPicPr>
          <p:cNvPr id="4" name="Image 0" descr="preencoded.png">    </p:cNvPr>
          <p:cNvPicPr>
            <a:picLocks noChangeAspect="1"/>
          </p:cNvPicPr>
          <p:nvPr/>
        </p:nvPicPr>
        <p:blipFill>
          <a:blip r:embed="rId1"/>
          <a:stretch>
            <a:fillRect/>
          </a:stretch>
        </p:blipFill>
        <p:spPr>
          <a:xfrm>
            <a:off x="496119" y="1457102"/>
            <a:ext cx="509439" cy="611312"/>
          </a:xfrm>
          <a:prstGeom prst="rect">
            <a:avLst/>
          </a:prstGeom>
        </p:spPr>
      </p:pic>
      <p:sp>
        <p:nvSpPr>
          <p:cNvPr id="5" name="Text 2"/>
          <p:cNvSpPr/>
          <p:nvPr/>
        </p:nvSpPr>
        <p:spPr>
          <a:xfrm>
            <a:off x="1078781" y="1558975"/>
            <a:ext cx="7569101" cy="159246"/>
          </a:xfrm>
          <a:prstGeom prst="rect">
            <a:avLst/>
          </a:prstGeom>
          <a:noFill/>
          <a:ln/>
        </p:spPr>
        <p:txBody>
          <a:bodyPr wrap="none" lIns="0" tIns="0" rIns="0" bIns="0" rtlCol="0" anchor="t"/>
          <a:lstStyle/>
          <a:p>
            <a:pPr algn="l" indent="0" marL="0">
              <a:lnSpc>
                <a:spcPct val="104000"/>
              </a:lnSpc>
              <a:buNone/>
            </a:pPr>
            <a:r>
              <a:rPr lang="en-US" sz="1000" dirty="0">
                <a:solidFill>
                  <a:srgbClr val="3C3939"/>
                </a:solidFill>
                <a:latin typeface="Raleway" pitchFamily="34" charset="0"/>
                <a:ea typeface="Raleway" pitchFamily="34" charset="-122"/>
                <a:cs typeface="Raleway" pitchFamily="34" charset="-120"/>
              </a:rPr>
              <a:t>Buyer Demand</a:t>
            </a:r>
            <a:endParaRPr lang="en-US" sz="1000" dirty="0"/>
          </a:p>
        </p:txBody>
      </p:sp>
      <p:sp>
        <p:nvSpPr>
          <p:cNvPr id="6" name="Text 3"/>
          <p:cNvSpPr/>
          <p:nvPr/>
        </p:nvSpPr>
        <p:spPr>
          <a:xfrm>
            <a:off x="1078781" y="1762125"/>
            <a:ext cx="7569101" cy="140047"/>
          </a:xfrm>
          <a:prstGeom prst="rect">
            <a:avLst/>
          </a:prstGeom>
          <a:noFill/>
          <a:ln/>
        </p:spPr>
        <p:txBody>
          <a:bodyPr wrap="none" lIns="0" tIns="0" rIns="0" bIns="0" rtlCol="0" anchor="t"/>
          <a:lstStyle/>
          <a:p>
            <a:pPr algn="l" indent="0" marL="0">
              <a:lnSpc>
                <a:spcPct val="115000"/>
              </a:lnSpc>
              <a:buNone/>
            </a:pPr>
            <a:r>
              <a:rPr lang="en-US" sz="800" dirty="0">
                <a:solidFill>
                  <a:srgbClr val="3C3939"/>
                </a:solidFill>
                <a:latin typeface="Roboto" pitchFamily="34" charset="0"/>
                <a:ea typeface="Roboto" pitchFamily="34" charset="-122"/>
                <a:cs typeface="Roboto" pitchFamily="34" charset="-120"/>
              </a:rPr>
              <a:t>$15K+ debt consumers</a:t>
            </a:r>
            <a:endParaRPr lang="en-US" sz="800" dirty="0"/>
          </a:p>
        </p:txBody>
      </p:sp>
      <p:pic>
        <p:nvPicPr>
          <p:cNvPr id="7" name="Image 1" descr="preencoded.png">    </p:cNvPr>
          <p:cNvPicPr>
            <a:picLocks noChangeAspect="1"/>
          </p:cNvPicPr>
          <p:nvPr/>
        </p:nvPicPr>
        <p:blipFill>
          <a:blip r:embed="rId2"/>
          <a:stretch>
            <a:fillRect/>
          </a:stretch>
        </p:blipFill>
        <p:spPr>
          <a:xfrm>
            <a:off x="496119" y="2068413"/>
            <a:ext cx="509439" cy="611312"/>
          </a:xfrm>
          <a:prstGeom prst="rect">
            <a:avLst/>
          </a:prstGeom>
        </p:spPr>
      </p:pic>
      <p:sp>
        <p:nvSpPr>
          <p:cNvPr id="8" name="Text 4"/>
          <p:cNvSpPr/>
          <p:nvPr/>
        </p:nvSpPr>
        <p:spPr>
          <a:xfrm>
            <a:off x="1078781" y="2170286"/>
            <a:ext cx="7569101" cy="159246"/>
          </a:xfrm>
          <a:prstGeom prst="rect">
            <a:avLst/>
          </a:prstGeom>
          <a:noFill/>
          <a:ln/>
        </p:spPr>
        <p:txBody>
          <a:bodyPr wrap="none" lIns="0" tIns="0" rIns="0" bIns="0" rtlCol="0" anchor="t"/>
          <a:lstStyle/>
          <a:p>
            <a:pPr algn="l" indent="0" marL="0">
              <a:lnSpc>
                <a:spcPct val="104000"/>
              </a:lnSpc>
              <a:buNone/>
            </a:pPr>
            <a:r>
              <a:rPr lang="en-US" sz="1000" dirty="0">
                <a:solidFill>
                  <a:srgbClr val="3C3939"/>
                </a:solidFill>
                <a:latin typeface="Raleway" pitchFamily="34" charset="0"/>
                <a:ea typeface="Raleway" pitchFamily="34" charset="-122"/>
                <a:cs typeface="Raleway" pitchFamily="34" charset="-120"/>
              </a:rPr>
              <a:t>Audience Definition</a:t>
            </a:r>
            <a:endParaRPr lang="en-US" sz="1000" dirty="0"/>
          </a:p>
        </p:txBody>
      </p:sp>
      <p:sp>
        <p:nvSpPr>
          <p:cNvPr id="9" name="Text 5"/>
          <p:cNvSpPr/>
          <p:nvPr/>
        </p:nvSpPr>
        <p:spPr>
          <a:xfrm>
            <a:off x="1078781" y="2373437"/>
            <a:ext cx="7569101" cy="140047"/>
          </a:xfrm>
          <a:prstGeom prst="rect">
            <a:avLst/>
          </a:prstGeom>
          <a:noFill/>
          <a:ln/>
        </p:spPr>
        <p:txBody>
          <a:bodyPr wrap="none" lIns="0" tIns="0" rIns="0" bIns="0" rtlCol="0" anchor="t"/>
          <a:lstStyle/>
          <a:p>
            <a:pPr algn="l" indent="0" marL="0">
              <a:lnSpc>
                <a:spcPct val="115000"/>
              </a:lnSpc>
              <a:buNone/>
            </a:pPr>
            <a:r>
              <a:rPr lang="en-US" sz="800" dirty="0">
                <a:solidFill>
                  <a:srgbClr val="3C3939"/>
                </a:solidFill>
                <a:latin typeface="Roboto" pitchFamily="34" charset="0"/>
                <a:ea typeface="Roboto" pitchFamily="34" charset="-122"/>
                <a:cs typeface="Roboto" pitchFamily="34" charset="-120"/>
              </a:rPr>
              <a:t>Buyer-defined audience criteria</a:t>
            </a:r>
            <a:endParaRPr lang="en-US" sz="800" dirty="0"/>
          </a:p>
        </p:txBody>
      </p:sp>
      <p:pic>
        <p:nvPicPr>
          <p:cNvPr id="10" name="Image 2" descr="preencoded.png">    </p:cNvPr>
          <p:cNvPicPr>
            <a:picLocks noChangeAspect="1"/>
          </p:cNvPicPr>
          <p:nvPr/>
        </p:nvPicPr>
        <p:blipFill>
          <a:blip r:embed="rId3"/>
          <a:stretch>
            <a:fillRect/>
          </a:stretch>
        </p:blipFill>
        <p:spPr>
          <a:xfrm>
            <a:off x="496119" y="2679725"/>
            <a:ext cx="509439" cy="611312"/>
          </a:xfrm>
          <a:prstGeom prst="rect">
            <a:avLst/>
          </a:prstGeom>
        </p:spPr>
      </p:pic>
      <p:sp>
        <p:nvSpPr>
          <p:cNvPr id="11" name="Text 6"/>
          <p:cNvSpPr/>
          <p:nvPr/>
        </p:nvSpPr>
        <p:spPr>
          <a:xfrm>
            <a:off x="1078781" y="2781598"/>
            <a:ext cx="7569101" cy="159246"/>
          </a:xfrm>
          <a:prstGeom prst="rect">
            <a:avLst/>
          </a:prstGeom>
          <a:noFill/>
          <a:ln/>
        </p:spPr>
        <p:txBody>
          <a:bodyPr wrap="none" lIns="0" tIns="0" rIns="0" bIns="0" rtlCol="0" anchor="t"/>
          <a:lstStyle/>
          <a:p>
            <a:pPr algn="l" indent="0" marL="0">
              <a:lnSpc>
                <a:spcPct val="104000"/>
              </a:lnSpc>
              <a:buNone/>
            </a:pPr>
            <a:r>
              <a:rPr lang="en-US" sz="1000" dirty="0">
                <a:solidFill>
                  <a:srgbClr val="3C3939"/>
                </a:solidFill>
                <a:latin typeface="Raleway" pitchFamily="34" charset="0"/>
                <a:ea typeface="Raleway" pitchFamily="34" charset="-122"/>
                <a:cs typeface="Raleway" pitchFamily="34" charset="-120"/>
              </a:rPr>
              <a:t>Creative Messaging</a:t>
            </a:r>
            <a:endParaRPr lang="en-US" sz="1000" dirty="0"/>
          </a:p>
        </p:txBody>
      </p:sp>
      <p:sp>
        <p:nvSpPr>
          <p:cNvPr id="12" name="Text 7"/>
          <p:cNvSpPr/>
          <p:nvPr/>
        </p:nvSpPr>
        <p:spPr>
          <a:xfrm>
            <a:off x="1078781" y="2984748"/>
            <a:ext cx="7569101" cy="140047"/>
          </a:xfrm>
          <a:prstGeom prst="rect">
            <a:avLst/>
          </a:prstGeom>
          <a:noFill/>
          <a:ln/>
        </p:spPr>
        <p:txBody>
          <a:bodyPr wrap="none" lIns="0" tIns="0" rIns="0" bIns="0" rtlCol="0" anchor="t"/>
          <a:lstStyle/>
          <a:p>
            <a:pPr algn="l" indent="0" marL="0">
              <a:lnSpc>
                <a:spcPct val="115000"/>
              </a:lnSpc>
              <a:buNone/>
            </a:pPr>
            <a:r>
              <a:rPr lang="en-US" sz="800" dirty="0">
                <a:solidFill>
                  <a:srgbClr val="3C3939"/>
                </a:solidFill>
                <a:latin typeface="Roboto" pitchFamily="34" charset="0"/>
                <a:ea typeface="Roboto" pitchFamily="34" charset="-122"/>
                <a:cs typeface="Roboto" pitchFamily="34" charset="-120"/>
              </a:rPr>
              <a:t>Pre-qualification built in</a:t>
            </a:r>
            <a:endParaRPr lang="en-US" sz="800" dirty="0"/>
          </a:p>
        </p:txBody>
      </p:sp>
      <p:pic>
        <p:nvPicPr>
          <p:cNvPr id="13" name="Image 3" descr="preencoded.png">    </p:cNvPr>
          <p:cNvPicPr>
            <a:picLocks noChangeAspect="1"/>
          </p:cNvPicPr>
          <p:nvPr/>
        </p:nvPicPr>
        <p:blipFill>
          <a:blip r:embed="rId4"/>
          <a:stretch>
            <a:fillRect/>
          </a:stretch>
        </p:blipFill>
        <p:spPr>
          <a:xfrm>
            <a:off x="496119" y="3291036"/>
            <a:ext cx="509439" cy="611312"/>
          </a:xfrm>
          <a:prstGeom prst="rect">
            <a:avLst/>
          </a:prstGeom>
        </p:spPr>
      </p:pic>
      <p:sp>
        <p:nvSpPr>
          <p:cNvPr id="14" name="Text 8"/>
          <p:cNvSpPr/>
          <p:nvPr/>
        </p:nvSpPr>
        <p:spPr>
          <a:xfrm>
            <a:off x="1078781" y="3392909"/>
            <a:ext cx="7569101" cy="159246"/>
          </a:xfrm>
          <a:prstGeom prst="rect">
            <a:avLst/>
          </a:prstGeom>
          <a:noFill/>
          <a:ln/>
        </p:spPr>
        <p:txBody>
          <a:bodyPr wrap="none" lIns="0" tIns="0" rIns="0" bIns="0" rtlCol="0" anchor="t"/>
          <a:lstStyle/>
          <a:p>
            <a:pPr algn="l" indent="0" marL="0">
              <a:lnSpc>
                <a:spcPct val="104000"/>
              </a:lnSpc>
              <a:buNone/>
            </a:pPr>
            <a:r>
              <a:rPr lang="en-US" sz="1000" dirty="0">
                <a:solidFill>
                  <a:srgbClr val="3C3939"/>
                </a:solidFill>
                <a:latin typeface="Raleway" pitchFamily="34" charset="0"/>
                <a:ea typeface="Raleway" pitchFamily="34" charset="-122"/>
                <a:cs typeface="Raleway" pitchFamily="34" charset="-120"/>
              </a:rPr>
              <a:t>LP Qualification</a:t>
            </a:r>
            <a:endParaRPr lang="en-US" sz="1000" dirty="0"/>
          </a:p>
        </p:txBody>
      </p:sp>
      <p:sp>
        <p:nvSpPr>
          <p:cNvPr id="15" name="Text 9"/>
          <p:cNvSpPr/>
          <p:nvPr/>
        </p:nvSpPr>
        <p:spPr>
          <a:xfrm>
            <a:off x="1078781" y="3596060"/>
            <a:ext cx="7569101" cy="140047"/>
          </a:xfrm>
          <a:prstGeom prst="rect">
            <a:avLst/>
          </a:prstGeom>
          <a:noFill/>
          <a:ln/>
        </p:spPr>
        <p:txBody>
          <a:bodyPr wrap="none" lIns="0" tIns="0" rIns="0" bIns="0" rtlCol="0" anchor="t"/>
          <a:lstStyle/>
          <a:p>
            <a:pPr algn="l" indent="0" marL="0">
              <a:lnSpc>
                <a:spcPct val="115000"/>
              </a:lnSpc>
              <a:buNone/>
            </a:pPr>
            <a:r>
              <a:rPr lang="en-US" sz="800" dirty="0">
                <a:solidFill>
                  <a:srgbClr val="3C3939"/>
                </a:solidFill>
                <a:latin typeface="Roboto" pitchFamily="34" charset="0"/>
                <a:ea typeface="Roboto" pitchFamily="34" charset="-122"/>
                <a:cs typeface="Roboto" pitchFamily="34" charset="-120"/>
              </a:rPr>
              <a:t>Filter before the call</a:t>
            </a:r>
            <a:endParaRPr lang="en-US" sz="800" dirty="0"/>
          </a:p>
        </p:txBody>
      </p:sp>
      <p:pic>
        <p:nvPicPr>
          <p:cNvPr id="16" name="Image 4" descr="preencoded.png">    </p:cNvPr>
          <p:cNvPicPr>
            <a:picLocks noChangeAspect="1"/>
          </p:cNvPicPr>
          <p:nvPr/>
        </p:nvPicPr>
        <p:blipFill>
          <a:blip r:embed="rId5"/>
          <a:stretch>
            <a:fillRect/>
          </a:stretch>
        </p:blipFill>
        <p:spPr>
          <a:xfrm>
            <a:off x="496119" y="3902348"/>
            <a:ext cx="509439" cy="611312"/>
          </a:xfrm>
          <a:prstGeom prst="rect">
            <a:avLst/>
          </a:prstGeom>
        </p:spPr>
      </p:pic>
      <p:sp>
        <p:nvSpPr>
          <p:cNvPr id="17" name="Text 10"/>
          <p:cNvSpPr/>
          <p:nvPr/>
        </p:nvSpPr>
        <p:spPr>
          <a:xfrm>
            <a:off x="1078781" y="4004221"/>
            <a:ext cx="7569101" cy="159246"/>
          </a:xfrm>
          <a:prstGeom prst="rect">
            <a:avLst/>
          </a:prstGeom>
          <a:noFill/>
          <a:ln/>
        </p:spPr>
        <p:txBody>
          <a:bodyPr wrap="none" lIns="0" tIns="0" rIns="0" bIns="0" rtlCol="0" anchor="t"/>
          <a:lstStyle/>
          <a:p>
            <a:pPr algn="l" indent="0" marL="0">
              <a:lnSpc>
                <a:spcPct val="104000"/>
              </a:lnSpc>
              <a:buNone/>
            </a:pPr>
            <a:r>
              <a:rPr lang="en-US" sz="1000" dirty="0">
                <a:solidFill>
                  <a:srgbClr val="3C3939"/>
                </a:solidFill>
                <a:latin typeface="Raleway" pitchFamily="34" charset="0"/>
                <a:ea typeface="Raleway" pitchFamily="34" charset="-122"/>
                <a:cs typeface="Raleway" pitchFamily="34" charset="-120"/>
              </a:rPr>
              <a:t>Higher-Intent Calls</a:t>
            </a:r>
            <a:endParaRPr lang="en-US" sz="1000" dirty="0"/>
          </a:p>
        </p:txBody>
      </p:sp>
      <p:sp>
        <p:nvSpPr>
          <p:cNvPr id="18" name="Text 11"/>
          <p:cNvSpPr/>
          <p:nvPr/>
        </p:nvSpPr>
        <p:spPr>
          <a:xfrm>
            <a:off x="1078781" y="4207371"/>
            <a:ext cx="7569101" cy="140047"/>
          </a:xfrm>
          <a:prstGeom prst="rect">
            <a:avLst/>
          </a:prstGeom>
          <a:noFill/>
          <a:ln/>
        </p:spPr>
        <p:txBody>
          <a:bodyPr wrap="none" lIns="0" tIns="0" rIns="0" bIns="0" rtlCol="0" anchor="t"/>
          <a:lstStyle/>
          <a:p>
            <a:pPr algn="l" indent="0" marL="0">
              <a:lnSpc>
                <a:spcPct val="115000"/>
              </a:lnSpc>
              <a:buNone/>
            </a:pPr>
            <a:r>
              <a:rPr lang="en-US" sz="800" dirty="0">
                <a:solidFill>
                  <a:srgbClr val="3C3939"/>
                </a:solidFill>
                <a:latin typeface="Roboto" pitchFamily="34" charset="0"/>
                <a:ea typeface="Roboto" pitchFamily="34" charset="-122"/>
                <a:cs typeface="Roboto" pitchFamily="34" charset="-120"/>
              </a:rPr>
              <a:t>Monetizable at scale</a:t>
            </a:r>
            <a:endParaRPr lang="en-US" sz="800" dirty="0"/>
          </a:p>
        </p:txBody>
      </p:sp>
      <p:sp>
        <p:nvSpPr>
          <p:cNvPr id="19" name="Text 12"/>
          <p:cNvSpPr/>
          <p:nvPr/>
        </p:nvSpPr>
        <p:spPr>
          <a:xfrm>
            <a:off x="496119" y="4596036"/>
            <a:ext cx="8608963" cy="140047"/>
          </a:xfrm>
          <a:prstGeom prst="rect">
            <a:avLst/>
          </a:prstGeom>
          <a:noFill/>
          <a:ln/>
        </p:spPr>
        <p:txBody>
          <a:bodyPr wrap="none" lIns="0" tIns="0" rIns="0" bIns="0" rtlCol="0" anchor="t"/>
          <a:lstStyle/>
          <a:p>
            <a:pPr algn="l" indent="0" marL="0">
              <a:lnSpc>
                <a:spcPct val="115000"/>
              </a:lnSpc>
              <a:buNone/>
            </a:pPr>
            <a:r>
              <a:rPr lang="en-US" sz="800" dirty="0">
                <a:solidFill>
                  <a:srgbClr val="3C3939"/>
                </a:solidFill>
                <a:latin typeface="Roboto" pitchFamily="34" charset="0"/>
                <a:ea typeface="Roboto" pitchFamily="34" charset="-122"/>
                <a:cs typeface="Roboto" pitchFamily="34" charset="-120"/>
              </a:rPr>
              <a:t>We stopped treating creative as merely a CTR mechanism. </a:t>
            </a:r>
            <a:pPr algn="l" indent="0" marL="0">
              <a:lnSpc>
                <a:spcPct val="115000"/>
              </a:lnSpc>
              <a:buNone/>
            </a:pPr>
            <a:r>
              <a:rPr lang="en-US" sz="800" b="1" dirty="0">
                <a:solidFill>
                  <a:srgbClr val="3C3939"/>
                </a:solidFill>
                <a:latin typeface="Roboto Bold" pitchFamily="34" charset="0"/>
                <a:ea typeface="Roboto Bold" pitchFamily="34" charset="-122"/>
                <a:cs typeface="Roboto Bold" pitchFamily="34" charset="-120"/>
              </a:rPr>
              <a:t>Creative became part of the qualification system.</a:t>
            </a:r>
            <a:pPr algn="l" indent="0" marL="0">
              <a:lnSpc>
                <a:spcPct val="115000"/>
              </a:lnSpc>
              <a:buNone/>
            </a:pPr>
            <a:r>
              <a:rPr lang="en-US" sz="800" dirty="0">
                <a:solidFill>
                  <a:srgbClr val="3C3939"/>
                </a:solidFill>
                <a:latin typeface="Roboto" pitchFamily="34" charset="0"/>
                <a:ea typeface="Roboto" pitchFamily="34" charset="-122"/>
                <a:cs typeface="Roboto" pitchFamily="34" charset="-120"/>
              </a:rPr>
              <a:t> The actual scripts and creative assets remain confidential.</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96119" y="406598"/>
            <a:ext cx="8151763" cy="442987"/>
          </a:xfrm>
          <a:prstGeom prst="rect">
            <a:avLst/>
          </a:prstGeom>
          <a:noFill/>
          <a:ln/>
        </p:spPr>
        <p:txBody>
          <a:bodyPr wrap="none" lIns="0" tIns="0" rIns="0" bIns="0" rtlCol="0" anchor="t"/>
          <a:lstStyle/>
          <a:p>
            <a:pPr algn="l" indent="0" marL="0">
              <a:lnSpc>
                <a:spcPct val="104000"/>
              </a:lnSpc>
              <a:buNone/>
            </a:pPr>
            <a:r>
              <a:rPr lang="en-US" sz="2750" dirty="0">
                <a:solidFill>
                  <a:srgbClr val="1B1B27"/>
                </a:solidFill>
                <a:latin typeface="Raleway" pitchFamily="34" charset="0"/>
                <a:ea typeface="Raleway" pitchFamily="34" charset="-122"/>
                <a:cs typeface="Raleway" pitchFamily="34" charset="-120"/>
              </a:rPr>
              <a:t>Multi-Platform Acquisition Strategy</a:t>
            </a:r>
            <a:endParaRPr lang="en-US" sz="2750" dirty="0"/>
          </a:p>
        </p:txBody>
      </p:sp>
      <p:pic>
        <p:nvPicPr>
          <p:cNvPr id="3" name="Image 0" descr="preencoded.png">    </p:cNvPr>
          <p:cNvPicPr>
            <a:picLocks noChangeAspect="1"/>
          </p:cNvPicPr>
          <p:nvPr/>
        </p:nvPicPr>
        <p:blipFill>
          <a:blip r:embed="rId1"/>
          <a:stretch>
            <a:fillRect/>
          </a:stretch>
        </p:blipFill>
        <p:spPr>
          <a:xfrm>
            <a:off x="496119" y="1133103"/>
            <a:ext cx="1143595" cy="706785"/>
          </a:xfrm>
          <a:prstGeom prst="rect">
            <a:avLst/>
          </a:prstGeom>
        </p:spPr>
      </p:pic>
      <p:sp>
        <p:nvSpPr>
          <p:cNvPr id="4" name="Text 1"/>
          <p:cNvSpPr/>
          <p:nvPr/>
        </p:nvSpPr>
        <p:spPr>
          <a:xfrm>
            <a:off x="496119" y="2017068"/>
            <a:ext cx="2599134" cy="221456"/>
          </a:xfrm>
          <a:prstGeom prst="rect">
            <a:avLst/>
          </a:prstGeom>
          <a:noFill/>
          <a:ln/>
        </p:spPr>
        <p:txBody>
          <a:bodyPr wrap="none" lIns="0" tIns="0" rIns="0" bIns="0" rtlCol="0" anchor="t"/>
          <a:lstStyle/>
          <a:p>
            <a:pPr algn="l" indent="0" marL="0">
              <a:lnSpc>
                <a:spcPct val="104000"/>
              </a:lnSpc>
              <a:buNone/>
            </a:pPr>
            <a:r>
              <a:rPr lang="en-US" sz="1350" dirty="0">
                <a:solidFill>
                  <a:srgbClr val="3C3939"/>
                </a:solidFill>
                <a:latin typeface="Raleway" pitchFamily="34" charset="0"/>
                <a:ea typeface="Raleway" pitchFamily="34" charset="-122"/>
                <a:cs typeface="Raleway" pitchFamily="34" charset="-120"/>
              </a:rPr>
              <a:t>Google: Search + Video</a:t>
            </a:r>
            <a:endParaRPr lang="en-US" sz="1350" dirty="0"/>
          </a:p>
        </p:txBody>
      </p:sp>
      <p:sp>
        <p:nvSpPr>
          <p:cNvPr id="5" name="Text 2"/>
          <p:cNvSpPr/>
          <p:nvPr/>
        </p:nvSpPr>
        <p:spPr>
          <a:xfrm>
            <a:off x="496119" y="2323579"/>
            <a:ext cx="2599134" cy="1055936"/>
          </a:xfrm>
          <a:prstGeom prst="rect">
            <a:avLst/>
          </a:prstGeom>
          <a:noFill/>
          <a:ln/>
        </p:spPr>
        <p:txBody>
          <a:bodyPr wrap="square" lIns="0" tIns="0" rIns="0" bIns="0" rtlCol="0" anchor="t">
            <a:normAutofit/>
          </a:bodyPr>
          <a:lstStyle/>
          <a:p>
            <a:pPr algn="l" marL="223520" indent="-223520">
              <a:lnSpc>
                <a:spcPct val="133000"/>
              </a:lnSpc>
              <a:buSzPct val="100000"/>
              <a:buChar char="•"/>
            </a:pPr>
            <a:r>
              <a:rPr lang="en-US" sz="1100" dirty="0">
                <a:solidFill>
                  <a:srgbClr val="3C3939"/>
                </a:solidFill>
                <a:latin typeface="Roboto" pitchFamily="34" charset="0"/>
                <a:ea typeface="Roboto" pitchFamily="34" charset="-122"/>
                <a:cs typeface="Roboto" pitchFamily="34" charset="-120"/>
              </a:rPr>
              <a:t>Search Terms &amp; Keyword Planner</a:t>
            </a:r>
            <a:endParaRPr lang="en-US" sz="1100" dirty="0"/>
          </a:p>
          <a:p>
            <a:pPr algn="l" marL="223520" indent="-223520">
              <a:lnSpc>
                <a:spcPct val="133000"/>
              </a:lnSpc>
              <a:buSzPct val="100000"/>
              <a:buChar char="•"/>
            </a:pPr>
            <a:r>
              <a:rPr lang="en-US" sz="1100" dirty="0">
                <a:solidFill>
                  <a:srgbClr val="3C3939"/>
                </a:solidFill>
                <a:latin typeface="Roboto" pitchFamily="34" charset="0"/>
                <a:ea typeface="Roboto" pitchFamily="34" charset="-122"/>
                <a:cs typeface="Roboto" pitchFamily="34" charset="-120"/>
              </a:rPr>
              <a:t>SEMrush &amp; YouTube research</a:t>
            </a:r>
            <a:endParaRPr lang="en-US" sz="1100" dirty="0"/>
          </a:p>
          <a:p>
            <a:pPr algn="l" marL="223520" indent="-223520">
              <a:lnSpc>
                <a:spcPct val="133000"/>
              </a:lnSpc>
              <a:buSzPct val="100000"/>
              <a:buChar char="•"/>
            </a:pPr>
            <a:r>
              <a:rPr lang="en-US" sz="1100" dirty="0">
                <a:solidFill>
                  <a:srgbClr val="3C3939"/>
                </a:solidFill>
                <a:latin typeface="Roboto" pitchFamily="34" charset="0"/>
                <a:ea typeface="Roboto" pitchFamily="34" charset="-122"/>
                <a:cs typeface="Roboto" pitchFamily="34" charset="-120"/>
              </a:rPr>
              <a:t>Competitive advertising research</a:t>
            </a:r>
            <a:endParaRPr lang="en-US" sz="1100" dirty="0"/>
          </a:p>
          <a:p>
            <a:pPr algn="l" marL="223520" indent="-223520">
              <a:lnSpc>
                <a:spcPct val="133000"/>
              </a:lnSpc>
              <a:buSzPct val="100000"/>
              <a:buChar char="•"/>
            </a:pPr>
            <a:r>
              <a:rPr lang="en-US" sz="1100" dirty="0">
                <a:solidFill>
                  <a:srgbClr val="3C3939"/>
                </a:solidFill>
                <a:latin typeface="Roboto" pitchFamily="34" charset="0"/>
                <a:ea typeface="Roboto" pitchFamily="34" charset="-122"/>
                <a:cs typeface="Roboto" pitchFamily="34" charset="-120"/>
              </a:rPr>
              <a:t>Bidding: Max Conversions / tCPA</a:t>
            </a:r>
            <a:endParaRPr lang="en-US" sz="1100" dirty="0"/>
          </a:p>
        </p:txBody>
      </p:sp>
      <p:pic>
        <p:nvPicPr>
          <p:cNvPr id="6" name="Image 1" descr="preencoded.png">    </p:cNvPr>
          <p:cNvPicPr>
            <a:picLocks noChangeAspect="1"/>
          </p:cNvPicPr>
          <p:nvPr/>
        </p:nvPicPr>
        <p:blipFill>
          <a:blip r:embed="rId2"/>
          <a:stretch>
            <a:fillRect/>
          </a:stretch>
        </p:blipFill>
        <p:spPr>
          <a:xfrm>
            <a:off x="3272433" y="1133103"/>
            <a:ext cx="1143595" cy="706785"/>
          </a:xfrm>
          <a:prstGeom prst="rect">
            <a:avLst/>
          </a:prstGeom>
        </p:spPr>
      </p:pic>
      <p:sp>
        <p:nvSpPr>
          <p:cNvPr id="7" name="Text 3"/>
          <p:cNvSpPr/>
          <p:nvPr/>
        </p:nvSpPr>
        <p:spPr>
          <a:xfrm>
            <a:off x="3272433" y="2017068"/>
            <a:ext cx="2599134" cy="221456"/>
          </a:xfrm>
          <a:prstGeom prst="rect">
            <a:avLst/>
          </a:prstGeom>
          <a:noFill/>
          <a:ln/>
        </p:spPr>
        <p:txBody>
          <a:bodyPr wrap="none" lIns="0" tIns="0" rIns="0" bIns="0" rtlCol="0" anchor="t"/>
          <a:lstStyle/>
          <a:p>
            <a:pPr algn="l" indent="0" marL="0">
              <a:lnSpc>
                <a:spcPct val="104000"/>
              </a:lnSpc>
              <a:buNone/>
            </a:pPr>
            <a:r>
              <a:rPr lang="en-US" sz="1350" dirty="0">
                <a:solidFill>
                  <a:srgbClr val="3C3939"/>
                </a:solidFill>
                <a:latin typeface="Raleway" pitchFamily="34" charset="0"/>
                <a:ea typeface="Raleway" pitchFamily="34" charset="-122"/>
                <a:cs typeface="Raleway" pitchFamily="34" charset="-120"/>
              </a:rPr>
              <a:t>Meta: Broad Targeting</a:t>
            </a:r>
            <a:endParaRPr lang="en-US" sz="1350" dirty="0"/>
          </a:p>
        </p:txBody>
      </p:sp>
      <p:sp>
        <p:nvSpPr>
          <p:cNvPr id="8" name="Text 4"/>
          <p:cNvSpPr/>
          <p:nvPr/>
        </p:nvSpPr>
        <p:spPr>
          <a:xfrm>
            <a:off x="3272433" y="2323579"/>
            <a:ext cx="2599134" cy="1460004"/>
          </a:xfrm>
          <a:prstGeom prst="rect">
            <a:avLst/>
          </a:prstGeom>
          <a:noFill/>
          <a:ln/>
        </p:spPr>
        <p:txBody>
          <a:bodyPr wrap="square" lIns="0" tIns="0" rIns="0" bIns="0" rtlCol="0" anchor="t">
            <a:normAutofit/>
          </a:bodyPr>
          <a:lstStyle/>
          <a:p>
            <a:pPr algn="l" marL="223520" indent="-223520">
              <a:lnSpc>
                <a:spcPct val="133000"/>
              </a:lnSpc>
              <a:buSzPct val="100000"/>
              <a:buChar char="•"/>
            </a:pPr>
            <a:r>
              <a:rPr lang="en-US" sz="1100" dirty="0">
                <a:solidFill>
                  <a:srgbClr val="3C3939"/>
                </a:solidFill>
                <a:latin typeface="Roboto" pitchFamily="34" charset="0"/>
                <a:ea typeface="Roboto" pitchFamily="34" charset="-122"/>
                <a:cs typeface="Roboto" pitchFamily="34" charset="-120"/>
              </a:rPr>
              <a:t>Winner: 1 Campaign → 1 Ad Set → 5 Ads</a:t>
            </a:r>
            <a:endParaRPr lang="en-US" sz="1100" dirty="0"/>
          </a:p>
          <a:p>
            <a:pPr algn="l" marL="223520" indent="-223520">
              <a:lnSpc>
                <a:spcPct val="133000"/>
              </a:lnSpc>
              <a:buSzPct val="100000"/>
              <a:buChar char="•"/>
            </a:pPr>
            <a:r>
              <a:rPr lang="en-US" sz="1100" dirty="0">
                <a:solidFill>
                  <a:srgbClr val="3C3939"/>
                </a:solidFill>
                <a:latin typeface="Roboto" pitchFamily="34" charset="0"/>
                <a:ea typeface="Roboto" pitchFamily="34" charset="-122"/>
                <a:cs typeface="Roboto" pitchFamily="34" charset="-120"/>
              </a:rPr>
              <a:t>New-test: 1 Campaign → 1 Ad Set → 3 Ads</a:t>
            </a:r>
            <a:endParaRPr lang="en-US" sz="1100" dirty="0"/>
          </a:p>
          <a:p>
            <a:pPr algn="l" marL="223520" indent="-223520">
              <a:lnSpc>
                <a:spcPct val="133000"/>
              </a:lnSpc>
              <a:buSzPct val="100000"/>
              <a:buChar char="•"/>
            </a:pPr>
            <a:r>
              <a:rPr lang="en-US" sz="1100" dirty="0">
                <a:solidFill>
                  <a:srgbClr val="3C3939"/>
                </a:solidFill>
                <a:latin typeface="Roboto" pitchFamily="34" charset="0"/>
                <a:ea typeface="Roboto" pitchFamily="34" charset="-122"/>
                <a:cs typeface="Roboto" pitchFamily="34" charset="-120"/>
              </a:rPr>
              <a:t>Optimization: cost per result + downstream quality</a:t>
            </a:r>
            <a:endParaRPr lang="en-US" sz="1100" dirty="0"/>
          </a:p>
        </p:txBody>
      </p:sp>
      <p:pic>
        <p:nvPicPr>
          <p:cNvPr id="9" name="Image 2" descr="preencoded.png">    </p:cNvPr>
          <p:cNvPicPr>
            <a:picLocks noChangeAspect="1"/>
          </p:cNvPicPr>
          <p:nvPr/>
        </p:nvPicPr>
        <p:blipFill>
          <a:blip r:embed="rId3"/>
          <a:stretch>
            <a:fillRect/>
          </a:stretch>
        </p:blipFill>
        <p:spPr>
          <a:xfrm>
            <a:off x="6048747" y="1133103"/>
            <a:ext cx="1143595" cy="706785"/>
          </a:xfrm>
          <a:prstGeom prst="rect">
            <a:avLst/>
          </a:prstGeom>
        </p:spPr>
      </p:pic>
      <p:sp>
        <p:nvSpPr>
          <p:cNvPr id="10" name="Text 5"/>
          <p:cNvSpPr/>
          <p:nvPr/>
        </p:nvSpPr>
        <p:spPr>
          <a:xfrm>
            <a:off x="6048747" y="2017068"/>
            <a:ext cx="2599134" cy="221456"/>
          </a:xfrm>
          <a:prstGeom prst="rect">
            <a:avLst/>
          </a:prstGeom>
          <a:noFill/>
          <a:ln/>
        </p:spPr>
        <p:txBody>
          <a:bodyPr wrap="none" lIns="0" tIns="0" rIns="0" bIns="0" rtlCol="0" anchor="t"/>
          <a:lstStyle/>
          <a:p>
            <a:pPr algn="l" indent="0" marL="0">
              <a:lnSpc>
                <a:spcPct val="104000"/>
              </a:lnSpc>
              <a:buNone/>
            </a:pPr>
            <a:r>
              <a:rPr lang="en-US" sz="1350" dirty="0">
                <a:solidFill>
                  <a:srgbClr val="3C3939"/>
                </a:solidFill>
                <a:latin typeface="Raleway" pitchFamily="34" charset="0"/>
                <a:ea typeface="Raleway" pitchFamily="34" charset="-122"/>
                <a:cs typeface="Raleway" pitchFamily="34" charset="-120"/>
              </a:rPr>
              <a:t>TikTok: Video-First</a:t>
            </a:r>
            <a:endParaRPr lang="en-US" sz="1350" dirty="0"/>
          </a:p>
        </p:txBody>
      </p:sp>
      <p:sp>
        <p:nvSpPr>
          <p:cNvPr id="11" name="Text 6"/>
          <p:cNvSpPr/>
          <p:nvPr/>
        </p:nvSpPr>
        <p:spPr>
          <a:xfrm>
            <a:off x="6048747" y="2323579"/>
            <a:ext cx="2599134" cy="956816"/>
          </a:xfrm>
          <a:prstGeom prst="rect">
            <a:avLst/>
          </a:prstGeom>
          <a:noFill/>
          <a:ln/>
        </p:spPr>
        <p:txBody>
          <a:bodyPr wrap="square" lIns="0" tIns="0" rIns="0" bIns="0" rtlCol="0" anchor="t">
            <a:normAutofit/>
          </a:bodyPr>
          <a:lstStyle/>
          <a:p>
            <a:pPr algn="l" marL="223520" indent="-223520">
              <a:lnSpc>
                <a:spcPct val="133000"/>
              </a:lnSpc>
              <a:buSzPct val="100000"/>
              <a:buChar char="•"/>
            </a:pPr>
            <a:r>
              <a:rPr lang="en-US" sz="1100" dirty="0">
                <a:solidFill>
                  <a:srgbClr val="3C3939"/>
                </a:solidFill>
                <a:latin typeface="Roboto" pitchFamily="34" charset="0"/>
                <a:ea typeface="Roboto" pitchFamily="34" charset="-122"/>
                <a:cs typeface="Roboto" pitchFamily="34" charset="-120"/>
              </a:rPr>
              <a:t>Creative testing &amp; scalable audience acquisition</a:t>
            </a:r>
            <a:endParaRPr lang="en-US" sz="1100" dirty="0"/>
          </a:p>
          <a:p>
            <a:pPr algn="l" marL="223520" indent="-223520">
              <a:lnSpc>
                <a:spcPct val="133000"/>
              </a:lnSpc>
              <a:buSzPct val="100000"/>
              <a:buChar char="•"/>
            </a:pPr>
            <a:r>
              <a:rPr lang="en-US" sz="1100" dirty="0">
                <a:solidFill>
                  <a:srgbClr val="3C3939"/>
                </a:solidFill>
                <a:latin typeface="Roboto" pitchFamily="34" charset="0"/>
                <a:ea typeface="Roboto" pitchFamily="34" charset="-122"/>
                <a:cs typeface="Roboto" pitchFamily="34" charset="-120"/>
              </a:rPr>
              <a:t>Cost Cap bidding for economic control</a:t>
            </a:r>
            <a:endParaRPr lang="en-US" sz="1100" dirty="0"/>
          </a:p>
        </p:txBody>
      </p:sp>
      <p:sp>
        <p:nvSpPr>
          <p:cNvPr id="12" name="Shape 7"/>
          <p:cNvSpPr/>
          <p:nvPr/>
        </p:nvSpPr>
        <p:spPr>
          <a:xfrm>
            <a:off x="496119" y="3943052"/>
            <a:ext cx="8151763" cy="793775"/>
          </a:xfrm>
          <a:prstGeom prst="roundRect">
            <a:avLst>
              <a:gd name="adj" fmla="val 7501"/>
            </a:avLst>
          </a:prstGeom>
          <a:solidFill>
            <a:srgbClr val="E1E1EA"/>
          </a:solidFill>
          <a:ln/>
        </p:spPr>
      </p:sp>
      <p:pic>
        <p:nvPicPr>
          <p:cNvPr id="13" name="Image 3" descr="preencoded.png">    </p:cNvPr>
          <p:cNvPicPr>
            <a:picLocks noChangeAspect="1"/>
          </p:cNvPicPr>
          <p:nvPr/>
        </p:nvPicPr>
        <p:blipFill>
          <a:blip r:embed="rId4"/>
          <a:stretch>
            <a:fillRect/>
          </a:stretch>
        </p:blipFill>
        <p:spPr>
          <a:xfrm>
            <a:off x="637877" y="4143821"/>
            <a:ext cx="177180" cy="141759"/>
          </a:xfrm>
          <a:prstGeom prst="rect">
            <a:avLst/>
          </a:prstGeom>
        </p:spPr>
      </p:pic>
      <p:sp>
        <p:nvSpPr>
          <p:cNvPr id="14" name="Text 8"/>
          <p:cNvSpPr/>
          <p:nvPr/>
        </p:nvSpPr>
        <p:spPr>
          <a:xfrm>
            <a:off x="956816" y="4120232"/>
            <a:ext cx="7549307" cy="453628"/>
          </a:xfrm>
          <a:prstGeom prst="rect">
            <a:avLst/>
          </a:prstGeom>
          <a:noFill/>
          <a:ln/>
        </p:spPr>
        <p:txBody>
          <a:bodyPr wrap="square" lIns="0" tIns="0" rIns="0" bIns="0" rtlCol="0" anchor="t">
            <a:normAutofit/>
          </a:bodyPr>
          <a:lstStyle/>
          <a:p>
            <a:pPr algn="l" indent="0" marL="0">
              <a:lnSpc>
                <a:spcPct val="133000"/>
              </a:lnSpc>
              <a:buNone/>
            </a:pPr>
            <a:r>
              <a:rPr lang="en-US" sz="1100" b="1" dirty="0">
                <a:solidFill>
                  <a:srgbClr val="000000"/>
                </a:solidFill>
                <a:latin typeface="Roboto Bold" pitchFamily="34" charset="0"/>
                <a:ea typeface="Roboto Bold" pitchFamily="34" charset="-122"/>
                <a:cs typeface="Roboto Bold" pitchFamily="34" charset="-120"/>
              </a:rPr>
              <a:t>Common denominator:</a:t>
            </a:r>
            <a:pPr algn="l" indent="0" marL="0">
              <a:lnSpc>
                <a:spcPct val="133000"/>
              </a:lnSpc>
              <a:buNone/>
            </a:pPr>
            <a:r>
              <a:rPr lang="en-US" sz="1100" dirty="0">
                <a:solidFill>
                  <a:srgbClr val="000000"/>
                </a:solidFill>
                <a:latin typeface="Roboto" pitchFamily="34" charset="0"/>
                <a:ea typeface="Roboto" pitchFamily="34" charset="-122"/>
                <a:cs typeface="Roboto" pitchFamily="34" charset="-120"/>
              </a:rPr>
              <a:t> Every platform had to answer: Can this traffic produce qualified, monetizable calls at an acceptable CPA?</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96119" y="401836"/>
            <a:ext cx="8151763" cy="346100"/>
          </a:xfrm>
          <a:prstGeom prst="rect">
            <a:avLst/>
          </a:prstGeom>
          <a:noFill/>
          <a:ln/>
        </p:spPr>
        <p:txBody>
          <a:bodyPr wrap="none" lIns="0" tIns="0" rIns="0" bIns="0" rtlCol="0" anchor="t"/>
          <a:lstStyle/>
          <a:p>
            <a:pPr algn="l" indent="0" marL="0">
              <a:lnSpc>
                <a:spcPct val="104000"/>
              </a:lnSpc>
              <a:buNone/>
            </a:pPr>
            <a:r>
              <a:rPr lang="en-US" sz="2150" dirty="0">
                <a:solidFill>
                  <a:srgbClr val="1B1B27"/>
                </a:solidFill>
                <a:latin typeface="Raleway" pitchFamily="34" charset="0"/>
                <a:ea typeface="Raleway" pitchFamily="34" charset="-122"/>
                <a:cs typeface="Raleway" pitchFamily="34" charset="-120"/>
              </a:rPr>
              <a:t>Creative Testing Engine</a:t>
            </a:r>
            <a:endParaRPr lang="en-US" sz="2150" dirty="0"/>
          </a:p>
        </p:txBody>
      </p:sp>
      <p:sp>
        <p:nvSpPr>
          <p:cNvPr id="3" name="Text 1"/>
          <p:cNvSpPr/>
          <p:nvPr/>
        </p:nvSpPr>
        <p:spPr>
          <a:xfrm>
            <a:off x="496119" y="964183"/>
            <a:ext cx="3940820" cy="173013"/>
          </a:xfrm>
          <a:prstGeom prst="rect">
            <a:avLst/>
          </a:prstGeom>
          <a:noFill/>
          <a:ln/>
        </p:spPr>
        <p:txBody>
          <a:bodyPr wrap="none" lIns="0" tIns="0" rIns="0" bIns="0" rtlCol="0" anchor="t"/>
          <a:lstStyle/>
          <a:p>
            <a:pPr algn="l" indent="0" marL="0">
              <a:lnSpc>
                <a:spcPct val="104000"/>
              </a:lnSpc>
              <a:buNone/>
            </a:pPr>
            <a:r>
              <a:rPr lang="en-US" sz="1050" dirty="0">
                <a:solidFill>
                  <a:srgbClr val="1B1B27"/>
                </a:solidFill>
                <a:latin typeface="Raleway" pitchFamily="34" charset="0"/>
                <a:ea typeface="Raleway" pitchFamily="34" charset="-122"/>
                <a:cs typeface="Raleway" pitchFamily="34" charset="-120"/>
              </a:rPr>
              <a:t>Research Sources</a:t>
            </a:r>
            <a:endParaRPr lang="en-US" sz="10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119" y="1234529"/>
            <a:ext cx="276820" cy="276820"/>
          </a:xfrm>
          <a:prstGeom prst="rect">
            <a:avLst/>
          </a:prstGeom>
        </p:spPr>
      </p:pic>
      <p:sp>
        <p:nvSpPr>
          <p:cNvPr id="5" name="Text 2"/>
          <p:cNvSpPr/>
          <p:nvPr/>
        </p:nvSpPr>
        <p:spPr>
          <a:xfrm>
            <a:off x="881062" y="1234529"/>
            <a:ext cx="3555876" cy="173013"/>
          </a:xfrm>
          <a:prstGeom prst="rect">
            <a:avLst/>
          </a:prstGeom>
          <a:noFill/>
          <a:ln/>
        </p:spPr>
        <p:txBody>
          <a:bodyPr wrap="none" lIns="0" tIns="0" rIns="0" bIns="0" rtlCol="0" anchor="t"/>
          <a:lstStyle/>
          <a:p>
            <a:pPr algn="l" indent="0" marL="0">
              <a:lnSpc>
                <a:spcPct val="104000"/>
              </a:lnSpc>
              <a:buNone/>
            </a:pPr>
            <a:r>
              <a:rPr lang="en-US" sz="1050" dirty="0">
                <a:solidFill>
                  <a:srgbClr val="3C3939"/>
                </a:solidFill>
                <a:latin typeface="Raleway" pitchFamily="34" charset="0"/>
                <a:ea typeface="Raleway" pitchFamily="34" charset="-122"/>
                <a:cs typeface="Raleway" pitchFamily="34" charset="-120"/>
              </a:rPr>
              <a:t>Ad Libraries</a:t>
            </a:r>
            <a:endParaRPr lang="en-US" sz="1050" dirty="0"/>
          </a:p>
        </p:txBody>
      </p:sp>
      <p:sp>
        <p:nvSpPr>
          <p:cNvPr id="6" name="Text 3"/>
          <p:cNvSpPr/>
          <p:nvPr/>
        </p:nvSpPr>
        <p:spPr>
          <a:xfrm>
            <a:off x="881062" y="1494011"/>
            <a:ext cx="3555876" cy="157758"/>
          </a:xfrm>
          <a:prstGeom prst="rect">
            <a:avLst/>
          </a:prstGeom>
          <a:noFill/>
          <a:ln/>
        </p:spPr>
        <p:txBody>
          <a:bodyPr wrap="none" lIns="0" tIns="0" rIns="0" bIns="0" rtlCol="0" anchor="t"/>
          <a:lstStyle/>
          <a:p>
            <a:pPr algn="l" indent="0" marL="0">
              <a:lnSpc>
                <a:spcPct val="119000"/>
              </a:lnSpc>
              <a:buNone/>
            </a:pPr>
            <a:r>
              <a:rPr lang="en-US" sz="850" dirty="0">
                <a:solidFill>
                  <a:srgbClr val="3C3939"/>
                </a:solidFill>
                <a:latin typeface="Roboto" pitchFamily="34" charset="0"/>
                <a:ea typeface="Roboto" pitchFamily="34" charset="-122"/>
                <a:cs typeface="Roboto" pitchFamily="34" charset="-120"/>
              </a:rPr>
              <a:t>Meta Ad Library, TikTok Creative Center, Google/YouTube</a:t>
            </a:r>
            <a:endParaRPr lang="en-US" sz="8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6119" y="1824782"/>
            <a:ext cx="276820" cy="276820"/>
          </a:xfrm>
          <a:prstGeom prst="rect">
            <a:avLst/>
          </a:prstGeom>
        </p:spPr>
      </p:pic>
      <p:sp>
        <p:nvSpPr>
          <p:cNvPr id="8" name="Text 4"/>
          <p:cNvSpPr/>
          <p:nvPr/>
        </p:nvSpPr>
        <p:spPr>
          <a:xfrm>
            <a:off x="881062" y="1824782"/>
            <a:ext cx="3555876" cy="173013"/>
          </a:xfrm>
          <a:prstGeom prst="rect">
            <a:avLst/>
          </a:prstGeom>
          <a:noFill/>
          <a:ln/>
        </p:spPr>
        <p:txBody>
          <a:bodyPr wrap="none" lIns="0" tIns="0" rIns="0" bIns="0" rtlCol="0" anchor="t"/>
          <a:lstStyle/>
          <a:p>
            <a:pPr algn="l" indent="0" marL="0">
              <a:lnSpc>
                <a:spcPct val="104000"/>
              </a:lnSpc>
              <a:buNone/>
            </a:pPr>
            <a:r>
              <a:rPr lang="en-US" sz="1050" dirty="0">
                <a:solidFill>
                  <a:srgbClr val="3C3939"/>
                </a:solidFill>
                <a:latin typeface="Raleway" pitchFamily="34" charset="0"/>
                <a:ea typeface="Raleway" pitchFamily="34" charset="-122"/>
                <a:cs typeface="Raleway" pitchFamily="34" charset="-120"/>
              </a:rPr>
              <a:t>Competitor Intelligence</a:t>
            </a:r>
            <a:endParaRPr lang="en-US" sz="1050" dirty="0"/>
          </a:p>
        </p:txBody>
      </p:sp>
      <p:sp>
        <p:nvSpPr>
          <p:cNvPr id="9" name="Text 5"/>
          <p:cNvSpPr/>
          <p:nvPr/>
        </p:nvSpPr>
        <p:spPr>
          <a:xfrm>
            <a:off x="881062" y="2084263"/>
            <a:ext cx="3555876" cy="157758"/>
          </a:xfrm>
          <a:prstGeom prst="rect">
            <a:avLst/>
          </a:prstGeom>
          <a:noFill/>
          <a:ln/>
        </p:spPr>
        <p:txBody>
          <a:bodyPr wrap="none" lIns="0" tIns="0" rIns="0" bIns="0" rtlCol="0" anchor="t"/>
          <a:lstStyle/>
          <a:p>
            <a:pPr algn="l" indent="0" marL="0">
              <a:lnSpc>
                <a:spcPct val="119000"/>
              </a:lnSpc>
              <a:buNone/>
            </a:pPr>
            <a:r>
              <a:rPr lang="en-US" sz="850" dirty="0">
                <a:solidFill>
                  <a:srgbClr val="3C3939"/>
                </a:solidFill>
                <a:latin typeface="Roboto" pitchFamily="34" charset="0"/>
                <a:ea typeface="Roboto" pitchFamily="34" charset="-122"/>
                <a:cs typeface="Roboto" pitchFamily="34" charset="-120"/>
              </a:rPr>
              <a:t>Competitor advertising patterns &amp; industry trends</a:t>
            </a:r>
            <a:endParaRPr lang="en-US" sz="8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6119" y="2415034"/>
            <a:ext cx="276820" cy="276820"/>
          </a:xfrm>
          <a:prstGeom prst="rect">
            <a:avLst/>
          </a:prstGeom>
        </p:spPr>
      </p:pic>
      <p:sp>
        <p:nvSpPr>
          <p:cNvPr id="11" name="Text 6"/>
          <p:cNvSpPr/>
          <p:nvPr/>
        </p:nvSpPr>
        <p:spPr>
          <a:xfrm>
            <a:off x="881062" y="2415034"/>
            <a:ext cx="3555876" cy="173013"/>
          </a:xfrm>
          <a:prstGeom prst="rect">
            <a:avLst/>
          </a:prstGeom>
          <a:noFill/>
          <a:ln/>
        </p:spPr>
        <p:txBody>
          <a:bodyPr wrap="none" lIns="0" tIns="0" rIns="0" bIns="0" rtlCol="0" anchor="t"/>
          <a:lstStyle/>
          <a:p>
            <a:pPr algn="l" indent="0" marL="0">
              <a:lnSpc>
                <a:spcPct val="104000"/>
              </a:lnSpc>
              <a:buNone/>
            </a:pPr>
            <a:r>
              <a:rPr lang="en-US" sz="1050" dirty="0">
                <a:solidFill>
                  <a:srgbClr val="3C3939"/>
                </a:solidFill>
                <a:latin typeface="Raleway" pitchFamily="34" charset="0"/>
                <a:ea typeface="Raleway" pitchFamily="34" charset="-122"/>
                <a:cs typeface="Raleway" pitchFamily="34" charset="-120"/>
              </a:rPr>
              <a:t>Social Trends</a:t>
            </a:r>
            <a:endParaRPr lang="en-US" sz="1050" dirty="0"/>
          </a:p>
        </p:txBody>
      </p:sp>
      <p:sp>
        <p:nvSpPr>
          <p:cNvPr id="12" name="Text 7"/>
          <p:cNvSpPr/>
          <p:nvPr/>
        </p:nvSpPr>
        <p:spPr>
          <a:xfrm>
            <a:off x="881062" y="2674516"/>
            <a:ext cx="3555876" cy="157758"/>
          </a:xfrm>
          <a:prstGeom prst="rect">
            <a:avLst/>
          </a:prstGeom>
          <a:noFill/>
          <a:ln/>
        </p:spPr>
        <p:txBody>
          <a:bodyPr wrap="none" lIns="0" tIns="0" rIns="0" bIns="0" rtlCol="0" anchor="t"/>
          <a:lstStyle/>
          <a:p>
            <a:pPr algn="l" indent="0" marL="0">
              <a:lnSpc>
                <a:spcPct val="119000"/>
              </a:lnSpc>
              <a:buNone/>
            </a:pPr>
            <a:r>
              <a:rPr lang="en-US" sz="850" dirty="0">
                <a:solidFill>
                  <a:srgbClr val="3C3939"/>
                </a:solidFill>
                <a:latin typeface="Roboto" pitchFamily="34" charset="0"/>
                <a:ea typeface="Roboto" pitchFamily="34" charset="-122"/>
                <a:cs typeface="Roboto" pitchFamily="34" charset="-120"/>
              </a:rPr>
              <a:t>Social media trends &amp; industry advertising patterns</a:t>
            </a:r>
            <a:endParaRPr lang="en-US" sz="850" dirty="0"/>
          </a:p>
        </p:txBody>
      </p:sp>
      <p:sp>
        <p:nvSpPr>
          <p:cNvPr id="13" name="Text 8"/>
          <p:cNvSpPr/>
          <p:nvPr/>
        </p:nvSpPr>
        <p:spPr>
          <a:xfrm>
            <a:off x="4711824" y="964183"/>
            <a:ext cx="3940820" cy="173013"/>
          </a:xfrm>
          <a:prstGeom prst="rect">
            <a:avLst/>
          </a:prstGeom>
          <a:noFill/>
          <a:ln/>
        </p:spPr>
        <p:txBody>
          <a:bodyPr wrap="none" lIns="0" tIns="0" rIns="0" bIns="0" rtlCol="0" anchor="t"/>
          <a:lstStyle/>
          <a:p>
            <a:pPr algn="l" indent="0" marL="0">
              <a:lnSpc>
                <a:spcPct val="104000"/>
              </a:lnSpc>
              <a:buNone/>
            </a:pPr>
            <a:r>
              <a:rPr lang="en-US" sz="1050" dirty="0">
                <a:solidFill>
                  <a:srgbClr val="1B1B27"/>
                </a:solidFill>
                <a:latin typeface="Raleway" pitchFamily="34" charset="0"/>
                <a:ea typeface="Raleway" pitchFamily="34" charset="-122"/>
                <a:cs typeface="Raleway" pitchFamily="34" charset="-120"/>
              </a:rPr>
              <a:t>Creative Development Process</a:t>
            </a:r>
            <a:endParaRPr lang="en-US" sz="1050" dirty="0"/>
          </a:p>
        </p:txBody>
      </p:sp>
      <p:sp>
        <p:nvSpPr>
          <p:cNvPr id="14" name="Text 9"/>
          <p:cNvSpPr/>
          <p:nvPr/>
        </p:nvSpPr>
        <p:spPr>
          <a:xfrm>
            <a:off x="4711824" y="1223665"/>
            <a:ext cx="3940820" cy="473273"/>
          </a:xfrm>
          <a:prstGeom prst="rect">
            <a:avLst/>
          </a:prstGeom>
          <a:noFill/>
          <a:ln/>
        </p:spPr>
        <p:txBody>
          <a:bodyPr wrap="square" lIns="0" tIns="0" rIns="0" bIns="0" rtlCol="0" anchor="t">
            <a:normAutofit/>
          </a:bodyPr>
          <a:lstStyle/>
          <a:p>
            <a:pPr algn="l" indent="0" marL="0">
              <a:lnSpc>
                <a:spcPct val="119000"/>
              </a:lnSpc>
              <a:buNone/>
            </a:pPr>
            <a:r>
              <a:rPr lang="en-US" sz="850" b="1" dirty="0">
                <a:solidFill>
                  <a:srgbClr val="3C3939"/>
                </a:solidFill>
                <a:latin typeface="Roboto Bold" pitchFamily="34" charset="0"/>
                <a:ea typeface="Roboto Bold" pitchFamily="34" charset="-122"/>
                <a:cs typeface="Roboto Bold" pitchFamily="34" charset="-120"/>
              </a:rPr>
              <a:t>Key principle:</a:t>
            </a:r>
            <a:pPr algn="l" indent="0" marL="0">
              <a:lnSpc>
                <a:spcPct val="119000"/>
              </a:lnSpc>
              <a:buNone/>
            </a:pPr>
            <a:r>
              <a:rPr lang="en-US" sz="850" dirty="0">
                <a:solidFill>
                  <a:srgbClr val="3C3939"/>
                </a:solidFill>
                <a:latin typeface="Roboto" pitchFamily="34" charset="0"/>
                <a:ea typeface="Roboto" pitchFamily="34" charset="-122"/>
                <a:cs typeface="Roboto" pitchFamily="34" charset="-120"/>
              </a:rPr>
              <a:t> A creative was not considered successful simply because it generated cheap clicks. It had to contribute to: CPA + qualification + ACL + monetization.</a:t>
            </a:r>
            <a:endParaRPr lang="en-US" sz="850" dirty="0"/>
          </a:p>
        </p:txBody>
      </p:sp>
      <p:sp>
        <p:nvSpPr>
          <p:cNvPr id="15" name="Text 10"/>
          <p:cNvSpPr/>
          <p:nvPr/>
        </p:nvSpPr>
        <p:spPr>
          <a:xfrm>
            <a:off x="496119" y="3026941"/>
            <a:ext cx="221456" cy="138410"/>
          </a:xfrm>
          <a:prstGeom prst="rect">
            <a:avLst/>
          </a:prstGeom>
          <a:noFill/>
          <a:ln/>
        </p:spPr>
        <p:txBody>
          <a:bodyPr wrap="none" lIns="0" tIns="0" rIns="0" bIns="0" rtlCol="0" anchor="ctr"/>
          <a:lstStyle/>
          <a:p>
            <a:pPr algn="l" indent="0" marL="0">
              <a:lnSpc>
                <a:spcPct val="100000"/>
              </a:lnSpc>
              <a:buNone/>
            </a:pPr>
            <a:r>
              <a:rPr lang="en-US" sz="850" dirty="0">
                <a:solidFill>
                  <a:srgbClr val="3C3939"/>
                </a:solidFill>
                <a:latin typeface="Raleway Light" pitchFamily="34" charset="0"/>
                <a:ea typeface="Raleway Light" pitchFamily="34" charset="-122"/>
                <a:cs typeface="Raleway Light" pitchFamily="34" charset="-120"/>
              </a:rPr>
              <a:t>01</a:t>
            </a:r>
            <a:endParaRPr lang="en-US" sz="850" dirty="0"/>
          </a:p>
        </p:txBody>
      </p:sp>
      <p:sp>
        <p:nvSpPr>
          <p:cNvPr id="16" name="Shape 11"/>
          <p:cNvSpPr/>
          <p:nvPr/>
        </p:nvSpPr>
        <p:spPr>
          <a:xfrm>
            <a:off x="496119" y="3200846"/>
            <a:ext cx="4032647" cy="14288"/>
          </a:xfrm>
          <a:prstGeom prst="rect">
            <a:avLst/>
          </a:prstGeom>
          <a:solidFill>
            <a:srgbClr val="1B1B27"/>
          </a:solidFill>
          <a:ln/>
        </p:spPr>
      </p:sp>
      <p:sp>
        <p:nvSpPr>
          <p:cNvPr id="17" name="Text 12"/>
          <p:cNvSpPr/>
          <p:nvPr/>
        </p:nvSpPr>
        <p:spPr>
          <a:xfrm>
            <a:off x="496119" y="3284786"/>
            <a:ext cx="4032647" cy="173013"/>
          </a:xfrm>
          <a:prstGeom prst="rect">
            <a:avLst/>
          </a:prstGeom>
          <a:noFill/>
          <a:ln/>
        </p:spPr>
        <p:txBody>
          <a:bodyPr wrap="none" lIns="0" tIns="0" rIns="0" bIns="0" rtlCol="0" anchor="t"/>
          <a:lstStyle/>
          <a:p>
            <a:pPr algn="l" indent="0" marL="0">
              <a:lnSpc>
                <a:spcPct val="104000"/>
              </a:lnSpc>
              <a:buNone/>
            </a:pPr>
            <a:r>
              <a:rPr lang="en-US" sz="1050" dirty="0">
                <a:solidFill>
                  <a:srgbClr val="3C3939"/>
                </a:solidFill>
                <a:latin typeface="Raleway" pitchFamily="34" charset="0"/>
                <a:ea typeface="Raleway" pitchFamily="34" charset="-122"/>
                <a:cs typeface="Raleway" pitchFamily="34" charset="-120"/>
              </a:rPr>
              <a:t>Identify proven hook</a:t>
            </a:r>
            <a:endParaRPr lang="en-US" sz="1050" dirty="0"/>
          </a:p>
        </p:txBody>
      </p:sp>
      <p:sp>
        <p:nvSpPr>
          <p:cNvPr id="18" name="Text 13"/>
          <p:cNvSpPr/>
          <p:nvPr/>
        </p:nvSpPr>
        <p:spPr>
          <a:xfrm>
            <a:off x="4615235" y="3026941"/>
            <a:ext cx="221456" cy="138410"/>
          </a:xfrm>
          <a:prstGeom prst="rect">
            <a:avLst/>
          </a:prstGeom>
          <a:noFill/>
          <a:ln/>
        </p:spPr>
        <p:txBody>
          <a:bodyPr wrap="none" lIns="0" tIns="0" rIns="0" bIns="0" rtlCol="0" anchor="ctr"/>
          <a:lstStyle/>
          <a:p>
            <a:pPr algn="l" indent="0" marL="0">
              <a:lnSpc>
                <a:spcPct val="100000"/>
              </a:lnSpc>
              <a:buNone/>
            </a:pPr>
            <a:r>
              <a:rPr lang="en-US" sz="850" dirty="0">
                <a:solidFill>
                  <a:srgbClr val="3C3939"/>
                </a:solidFill>
                <a:latin typeface="Raleway Light" pitchFamily="34" charset="0"/>
                <a:ea typeface="Raleway Light" pitchFamily="34" charset="-122"/>
                <a:cs typeface="Raleway Light" pitchFamily="34" charset="-120"/>
              </a:rPr>
              <a:t>02</a:t>
            </a:r>
            <a:endParaRPr lang="en-US" sz="850" dirty="0"/>
          </a:p>
        </p:txBody>
      </p:sp>
      <p:sp>
        <p:nvSpPr>
          <p:cNvPr id="19" name="Shape 14"/>
          <p:cNvSpPr/>
          <p:nvPr/>
        </p:nvSpPr>
        <p:spPr>
          <a:xfrm>
            <a:off x="4615235" y="3200846"/>
            <a:ext cx="4032647" cy="14288"/>
          </a:xfrm>
          <a:prstGeom prst="rect">
            <a:avLst/>
          </a:prstGeom>
          <a:solidFill>
            <a:srgbClr val="1B1B27"/>
          </a:solidFill>
          <a:ln/>
        </p:spPr>
      </p:sp>
      <p:sp>
        <p:nvSpPr>
          <p:cNvPr id="20" name="Text 15"/>
          <p:cNvSpPr/>
          <p:nvPr/>
        </p:nvSpPr>
        <p:spPr>
          <a:xfrm>
            <a:off x="4615235" y="3284786"/>
            <a:ext cx="4032647" cy="173013"/>
          </a:xfrm>
          <a:prstGeom prst="rect">
            <a:avLst/>
          </a:prstGeom>
          <a:noFill/>
          <a:ln/>
        </p:spPr>
        <p:txBody>
          <a:bodyPr wrap="none" lIns="0" tIns="0" rIns="0" bIns="0" rtlCol="0" anchor="t"/>
          <a:lstStyle/>
          <a:p>
            <a:pPr algn="l" indent="0" marL="0">
              <a:lnSpc>
                <a:spcPct val="104000"/>
              </a:lnSpc>
              <a:buNone/>
            </a:pPr>
            <a:r>
              <a:rPr lang="en-US" sz="1050" dirty="0">
                <a:solidFill>
                  <a:srgbClr val="3C3939"/>
                </a:solidFill>
                <a:latin typeface="Raleway" pitchFamily="34" charset="0"/>
                <a:ea typeface="Raleway" pitchFamily="34" charset="-122"/>
                <a:cs typeface="Raleway" pitchFamily="34" charset="-120"/>
              </a:rPr>
              <a:t>Reframe for debt vertical</a:t>
            </a:r>
            <a:endParaRPr lang="en-US" sz="1050" dirty="0"/>
          </a:p>
        </p:txBody>
      </p:sp>
      <p:sp>
        <p:nvSpPr>
          <p:cNvPr id="21" name="Text 16"/>
          <p:cNvSpPr/>
          <p:nvPr/>
        </p:nvSpPr>
        <p:spPr>
          <a:xfrm>
            <a:off x="496119" y="3627313"/>
            <a:ext cx="221456" cy="138410"/>
          </a:xfrm>
          <a:prstGeom prst="rect">
            <a:avLst/>
          </a:prstGeom>
          <a:noFill/>
          <a:ln/>
        </p:spPr>
        <p:txBody>
          <a:bodyPr wrap="none" lIns="0" tIns="0" rIns="0" bIns="0" rtlCol="0" anchor="ctr"/>
          <a:lstStyle/>
          <a:p>
            <a:pPr algn="l" indent="0" marL="0">
              <a:lnSpc>
                <a:spcPct val="100000"/>
              </a:lnSpc>
              <a:buNone/>
            </a:pPr>
            <a:r>
              <a:rPr lang="en-US" sz="850" dirty="0">
                <a:solidFill>
                  <a:srgbClr val="3C3939"/>
                </a:solidFill>
                <a:latin typeface="Raleway Light" pitchFamily="34" charset="0"/>
                <a:ea typeface="Raleway Light" pitchFamily="34" charset="-122"/>
                <a:cs typeface="Raleway Light" pitchFamily="34" charset="-120"/>
              </a:rPr>
              <a:t>03</a:t>
            </a:r>
            <a:endParaRPr lang="en-US" sz="850" dirty="0"/>
          </a:p>
        </p:txBody>
      </p:sp>
      <p:sp>
        <p:nvSpPr>
          <p:cNvPr id="22" name="Shape 17"/>
          <p:cNvSpPr/>
          <p:nvPr/>
        </p:nvSpPr>
        <p:spPr>
          <a:xfrm>
            <a:off x="496119" y="3801219"/>
            <a:ext cx="4032647" cy="14288"/>
          </a:xfrm>
          <a:prstGeom prst="rect">
            <a:avLst/>
          </a:prstGeom>
          <a:solidFill>
            <a:srgbClr val="1B1B27"/>
          </a:solidFill>
          <a:ln/>
        </p:spPr>
      </p:sp>
      <p:sp>
        <p:nvSpPr>
          <p:cNvPr id="23" name="Text 18"/>
          <p:cNvSpPr/>
          <p:nvPr/>
        </p:nvSpPr>
        <p:spPr>
          <a:xfrm>
            <a:off x="496119" y="3885158"/>
            <a:ext cx="4032647" cy="173013"/>
          </a:xfrm>
          <a:prstGeom prst="rect">
            <a:avLst/>
          </a:prstGeom>
          <a:noFill/>
          <a:ln/>
        </p:spPr>
        <p:txBody>
          <a:bodyPr wrap="none" lIns="0" tIns="0" rIns="0" bIns="0" rtlCol="0" anchor="t"/>
          <a:lstStyle/>
          <a:p>
            <a:pPr algn="l" indent="0" marL="0">
              <a:lnSpc>
                <a:spcPct val="104000"/>
              </a:lnSpc>
              <a:buNone/>
            </a:pPr>
            <a:r>
              <a:rPr lang="en-US" sz="1050" dirty="0">
                <a:solidFill>
                  <a:srgbClr val="3C3939"/>
                </a:solidFill>
                <a:latin typeface="Raleway" pitchFamily="34" charset="0"/>
                <a:ea typeface="Raleway" pitchFamily="34" charset="-122"/>
                <a:cs typeface="Raleway" pitchFamily="34" charset="-120"/>
              </a:rPr>
              <a:t>Adapt to target audience</a:t>
            </a:r>
            <a:endParaRPr lang="en-US" sz="1050" dirty="0"/>
          </a:p>
        </p:txBody>
      </p:sp>
      <p:sp>
        <p:nvSpPr>
          <p:cNvPr id="24" name="Text 19"/>
          <p:cNvSpPr/>
          <p:nvPr/>
        </p:nvSpPr>
        <p:spPr>
          <a:xfrm>
            <a:off x="4615235" y="3627313"/>
            <a:ext cx="221456" cy="138410"/>
          </a:xfrm>
          <a:prstGeom prst="rect">
            <a:avLst/>
          </a:prstGeom>
          <a:noFill/>
          <a:ln/>
        </p:spPr>
        <p:txBody>
          <a:bodyPr wrap="none" lIns="0" tIns="0" rIns="0" bIns="0" rtlCol="0" anchor="ctr"/>
          <a:lstStyle/>
          <a:p>
            <a:pPr algn="l" indent="0" marL="0">
              <a:lnSpc>
                <a:spcPct val="100000"/>
              </a:lnSpc>
              <a:buNone/>
            </a:pPr>
            <a:r>
              <a:rPr lang="en-US" sz="850" dirty="0">
                <a:solidFill>
                  <a:srgbClr val="3C3939"/>
                </a:solidFill>
                <a:latin typeface="Raleway Light" pitchFamily="34" charset="0"/>
                <a:ea typeface="Raleway Light" pitchFamily="34" charset="-122"/>
                <a:cs typeface="Raleway Light" pitchFamily="34" charset="-120"/>
              </a:rPr>
              <a:t>04</a:t>
            </a:r>
            <a:endParaRPr lang="en-US" sz="850" dirty="0"/>
          </a:p>
        </p:txBody>
      </p:sp>
      <p:sp>
        <p:nvSpPr>
          <p:cNvPr id="25" name="Shape 20"/>
          <p:cNvSpPr/>
          <p:nvPr/>
        </p:nvSpPr>
        <p:spPr>
          <a:xfrm>
            <a:off x="4615235" y="3801219"/>
            <a:ext cx="4032647" cy="14288"/>
          </a:xfrm>
          <a:prstGeom prst="rect">
            <a:avLst/>
          </a:prstGeom>
          <a:solidFill>
            <a:srgbClr val="1B1B27"/>
          </a:solidFill>
          <a:ln/>
        </p:spPr>
      </p:sp>
      <p:sp>
        <p:nvSpPr>
          <p:cNvPr id="26" name="Text 21"/>
          <p:cNvSpPr/>
          <p:nvPr/>
        </p:nvSpPr>
        <p:spPr>
          <a:xfrm>
            <a:off x="4615235" y="3885158"/>
            <a:ext cx="4032647" cy="173013"/>
          </a:xfrm>
          <a:prstGeom prst="rect">
            <a:avLst/>
          </a:prstGeom>
          <a:noFill/>
          <a:ln/>
        </p:spPr>
        <p:txBody>
          <a:bodyPr wrap="none" lIns="0" tIns="0" rIns="0" bIns="0" rtlCol="0" anchor="t"/>
          <a:lstStyle/>
          <a:p>
            <a:pPr algn="l" indent="0" marL="0">
              <a:lnSpc>
                <a:spcPct val="104000"/>
              </a:lnSpc>
              <a:buNone/>
            </a:pPr>
            <a:r>
              <a:rPr lang="en-US" sz="1050" dirty="0">
                <a:solidFill>
                  <a:srgbClr val="3C3939"/>
                </a:solidFill>
                <a:latin typeface="Raleway" pitchFamily="34" charset="0"/>
                <a:ea typeface="Raleway" pitchFamily="34" charset="-122"/>
                <a:cs typeface="Raleway" pitchFamily="34" charset="-120"/>
              </a:rPr>
              <a:t>Launch controlled test</a:t>
            </a:r>
            <a:endParaRPr lang="en-US" sz="1050" dirty="0"/>
          </a:p>
        </p:txBody>
      </p:sp>
      <p:sp>
        <p:nvSpPr>
          <p:cNvPr id="27" name="Text 22"/>
          <p:cNvSpPr/>
          <p:nvPr/>
        </p:nvSpPr>
        <p:spPr>
          <a:xfrm>
            <a:off x="496119" y="4227686"/>
            <a:ext cx="221456" cy="138410"/>
          </a:xfrm>
          <a:prstGeom prst="rect">
            <a:avLst/>
          </a:prstGeom>
          <a:noFill/>
          <a:ln/>
        </p:spPr>
        <p:txBody>
          <a:bodyPr wrap="none" lIns="0" tIns="0" rIns="0" bIns="0" rtlCol="0" anchor="ctr"/>
          <a:lstStyle/>
          <a:p>
            <a:pPr algn="l" indent="0" marL="0">
              <a:lnSpc>
                <a:spcPct val="100000"/>
              </a:lnSpc>
              <a:buNone/>
            </a:pPr>
            <a:r>
              <a:rPr lang="en-US" sz="850" dirty="0">
                <a:solidFill>
                  <a:srgbClr val="3C3939"/>
                </a:solidFill>
                <a:latin typeface="Raleway Light" pitchFamily="34" charset="0"/>
                <a:ea typeface="Raleway Light" pitchFamily="34" charset="-122"/>
                <a:cs typeface="Raleway Light" pitchFamily="34" charset="-120"/>
              </a:rPr>
              <a:t>05</a:t>
            </a:r>
            <a:endParaRPr lang="en-US" sz="850" dirty="0"/>
          </a:p>
        </p:txBody>
      </p:sp>
      <p:sp>
        <p:nvSpPr>
          <p:cNvPr id="28" name="Shape 23"/>
          <p:cNvSpPr/>
          <p:nvPr/>
        </p:nvSpPr>
        <p:spPr>
          <a:xfrm>
            <a:off x="496119" y="4401592"/>
            <a:ext cx="4032647" cy="14288"/>
          </a:xfrm>
          <a:prstGeom prst="rect">
            <a:avLst/>
          </a:prstGeom>
          <a:solidFill>
            <a:srgbClr val="1B1B27"/>
          </a:solidFill>
          <a:ln/>
        </p:spPr>
      </p:sp>
      <p:sp>
        <p:nvSpPr>
          <p:cNvPr id="29" name="Text 24"/>
          <p:cNvSpPr/>
          <p:nvPr/>
        </p:nvSpPr>
        <p:spPr>
          <a:xfrm>
            <a:off x="496119" y="4485531"/>
            <a:ext cx="4032647" cy="173013"/>
          </a:xfrm>
          <a:prstGeom prst="rect">
            <a:avLst/>
          </a:prstGeom>
          <a:noFill/>
          <a:ln/>
        </p:spPr>
        <p:txBody>
          <a:bodyPr wrap="none" lIns="0" tIns="0" rIns="0" bIns="0" rtlCol="0" anchor="t"/>
          <a:lstStyle/>
          <a:p>
            <a:pPr algn="l" indent="0" marL="0">
              <a:lnSpc>
                <a:spcPct val="104000"/>
              </a:lnSpc>
              <a:buNone/>
            </a:pPr>
            <a:r>
              <a:rPr lang="en-US" sz="1050" dirty="0">
                <a:solidFill>
                  <a:srgbClr val="3C3939"/>
                </a:solidFill>
                <a:latin typeface="Raleway" pitchFamily="34" charset="0"/>
                <a:ea typeface="Raleway" pitchFamily="34" charset="-122"/>
                <a:cs typeface="Raleway" pitchFamily="34" charset="-120"/>
              </a:rPr>
              <a:t>Measure downstream quality</a:t>
            </a:r>
            <a:endParaRPr lang="en-US" sz="1050" dirty="0"/>
          </a:p>
        </p:txBody>
      </p:sp>
      <p:sp>
        <p:nvSpPr>
          <p:cNvPr id="30" name="Text 25"/>
          <p:cNvSpPr/>
          <p:nvPr/>
        </p:nvSpPr>
        <p:spPr>
          <a:xfrm>
            <a:off x="4615235" y="4227686"/>
            <a:ext cx="221456" cy="138410"/>
          </a:xfrm>
          <a:prstGeom prst="rect">
            <a:avLst/>
          </a:prstGeom>
          <a:noFill/>
          <a:ln/>
        </p:spPr>
        <p:txBody>
          <a:bodyPr wrap="none" lIns="0" tIns="0" rIns="0" bIns="0" rtlCol="0" anchor="ctr"/>
          <a:lstStyle/>
          <a:p>
            <a:pPr algn="l" indent="0" marL="0">
              <a:lnSpc>
                <a:spcPct val="100000"/>
              </a:lnSpc>
              <a:buNone/>
            </a:pPr>
            <a:r>
              <a:rPr lang="en-US" sz="850" dirty="0">
                <a:solidFill>
                  <a:srgbClr val="3C3939"/>
                </a:solidFill>
                <a:latin typeface="Raleway Light" pitchFamily="34" charset="0"/>
                <a:ea typeface="Raleway Light" pitchFamily="34" charset="-122"/>
                <a:cs typeface="Raleway Light" pitchFamily="34" charset="-120"/>
              </a:rPr>
              <a:t>06</a:t>
            </a:r>
            <a:endParaRPr lang="en-US" sz="850" dirty="0"/>
          </a:p>
        </p:txBody>
      </p:sp>
      <p:sp>
        <p:nvSpPr>
          <p:cNvPr id="31" name="Shape 26"/>
          <p:cNvSpPr/>
          <p:nvPr/>
        </p:nvSpPr>
        <p:spPr>
          <a:xfrm>
            <a:off x="4615235" y="4401592"/>
            <a:ext cx="4032647" cy="14288"/>
          </a:xfrm>
          <a:prstGeom prst="rect">
            <a:avLst/>
          </a:prstGeom>
          <a:solidFill>
            <a:srgbClr val="1B1B27"/>
          </a:solidFill>
          <a:ln/>
        </p:spPr>
      </p:sp>
      <p:sp>
        <p:nvSpPr>
          <p:cNvPr id="32" name="Text 27"/>
          <p:cNvSpPr/>
          <p:nvPr/>
        </p:nvSpPr>
        <p:spPr>
          <a:xfrm>
            <a:off x="4615235" y="4485531"/>
            <a:ext cx="4032647" cy="173013"/>
          </a:xfrm>
          <a:prstGeom prst="rect">
            <a:avLst/>
          </a:prstGeom>
          <a:noFill/>
          <a:ln/>
        </p:spPr>
        <p:txBody>
          <a:bodyPr wrap="none" lIns="0" tIns="0" rIns="0" bIns="0" rtlCol="0" anchor="t"/>
          <a:lstStyle/>
          <a:p>
            <a:pPr algn="l" indent="0" marL="0">
              <a:lnSpc>
                <a:spcPct val="104000"/>
              </a:lnSpc>
              <a:buNone/>
            </a:pPr>
            <a:r>
              <a:rPr lang="en-US" sz="1050" dirty="0">
                <a:solidFill>
                  <a:srgbClr val="3C3939"/>
                </a:solidFill>
                <a:latin typeface="Raleway" pitchFamily="34" charset="0"/>
                <a:ea typeface="Raleway" pitchFamily="34" charset="-122"/>
                <a:cs typeface="Raleway" pitchFamily="34" charset="-120"/>
              </a:rPr>
              <a:t>Scale / iterate / kill</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496119" y="395511"/>
            <a:ext cx="4722763" cy="802928"/>
          </a:xfrm>
          <a:prstGeom prst="rect">
            <a:avLst/>
          </a:prstGeom>
          <a:noFill/>
          <a:ln/>
        </p:spPr>
        <p:txBody>
          <a:bodyPr wrap="square" lIns="0" tIns="0" rIns="0" bIns="0" rtlCol="0" anchor="t">
            <a:normAutofit/>
          </a:bodyPr>
          <a:lstStyle/>
          <a:p>
            <a:pPr algn="l" indent="0" marL="0">
              <a:lnSpc>
                <a:spcPct val="104000"/>
              </a:lnSpc>
              <a:buNone/>
            </a:pPr>
            <a:r>
              <a:rPr lang="en-US" sz="2500" dirty="0">
                <a:solidFill>
                  <a:srgbClr val="1B1B27"/>
                </a:solidFill>
                <a:latin typeface="Raleway" pitchFamily="34" charset="0"/>
                <a:ea typeface="Raleway" pitchFamily="34" charset="-122"/>
                <a:cs typeface="Raleway" pitchFamily="34" charset="-120"/>
              </a:rPr>
              <a:t>Campaign Architecture &amp; Testing</a:t>
            </a:r>
            <a:endParaRPr lang="en-US" sz="2500" dirty="0"/>
          </a:p>
        </p:txBody>
      </p:sp>
      <p:sp>
        <p:nvSpPr>
          <p:cNvPr id="4" name="Text 1"/>
          <p:cNvSpPr/>
          <p:nvPr/>
        </p:nvSpPr>
        <p:spPr>
          <a:xfrm>
            <a:off x="496119" y="1373014"/>
            <a:ext cx="5179963" cy="195932"/>
          </a:xfrm>
          <a:prstGeom prst="rect">
            <a:avLst/>
          </a:prstGeom>
          <a:noFill/>
          <a:ln/>
        </p:spPr>
        <p:txBody>
          <a:bodyPr wrap="none" lIns="0" tIns="0" rIns="0" bIns="0" rtlCol="0" anchor="t"/>
          <a:lstStyle/>
          <a:p>
            <a:pPr algn="l" indent="0" marL="0">
              <a:lnSpc>
                <a:spcPct val="127000"/>
              </a:lnSpc>
              <a:buNone/>
            </a:pPr>
            <a:r>
              <a:rPr lang="en-US" sz="1000" dirty="0">
                <a:solidFill>
                  <a:srgbClr val="3C3939"/>
                </a:solidFill>
                <a:latin typeface="Roboto" pitchFamily="34" charset="0"/>
                <a:ea typeface="Roboto" pitchFamily="34" charset="-122"/>
                <a:cs typeface="Roboto" pitchFamily="34" charset="-120"/>
              </a:rPr>
              <a:t>The account structure was designed to separate </a:t>
            </a:r>
            <a:pPr algn="l" indent="0" marL="0">
              <a:lnSpc>
                <a:spcPct val="127000"/>
              </a:lnSpc>
              <a:buNone/>
            </a:pPr>
            <a:r>
              <a:rPr lang="en-US" sz="1000" b="1" dirty="0">
                <a:solidFill>
                  <a:srgbClr val="3C3939"/>
                </a:solidFill>
                <a:latin typeface="Roboto Bold" pitchFamily="34" charset="0"/>
                <a:ea typeface="Roboto Bold" pitchFamily="34" charset="-122"/>
                <a:cs typeface="Roboto Bold" pitchFamily="34" charset="-120"/>
              </a:rPr>
              <a:t>testing from scaling.</a:t>
            </a:r>
            <a:endParaRPr lang="en-US" sz="1000" dirty="0"/>
          </a:p>
        </p:txBody>
      </p:sp>
      <p:sp>
        <p:nvSpPr>
          <p:cNvPr id="5" name="Shape 2"/>
          <p:cNvSpPr/>
          <p:nvPr/>
        </p:nvSpPr>
        <p:spPr>
          <a:xfrm>
            <a:off x="496119" y="1699915"/>
            <a:ext cx="4722763" cy="2239863"/>
          </a:xfrm>
          <a:prstGeom prst="roundRect">
            <a:avLst>
              <a:gd name="adj" fmla="val 2409"/>
            </a:avLst>
          </a:prstGeom>
          <a:solidFill>
            <a:srgbClr val="E1E1EA"/>
          </a:solidFill>
          <a:ln w="4763">
            <a:solidFill>
              <a:srgbClr val="C7C7D0"/>
            </a:solidFill>
            <a:prstDash val="solid"/>
          </a:ln>
        </p:spPr>
      </p:sp>
      <p:sp>
        <p:nvSpPr>
          <p:cNvPr id="6" name="Shape 3"/>
          <p:cNvSpPr/>
          <p:nvPr/>
        </p:nvSpPr>
        <p:spPr>
          <a:xfrm>
            <a:off x="500881" y="1704677"/>
            <a:ext cx="2356619" cy="1311101"/>
          </a:xfrm>
          <a:custGeom>
            <a:avLst/>
            <a:gdLst/>
            <a:ahLst/>
            <a:cxnLst/>
            <a:rect l="l" t="t" r="r" b="b"/>
            <a:pathLst>
              <a:path w="2356619" h="1311101">
                <a:moveTo>
                  <a:pt x="44967" y="0"/>
                </a:moveTo>
                <a:lnTo>
                  <a:pt x="2356619" y="0"/>
                </a:lnTo>
                <a:lnTo>
                  <a:pt x="2356619" y="1311101"/>
                </a:lnTo>
                <a:lnTo>
                  <a:pt x="0" y="1311101"/>
                </a:lnTo>
                <a:lnTo>
                  <a:pt x="0" y="44967"/>
                </a:lnTo>
                <a:arcTo hR="44967" wR="44967" stAng="10800000" swAng="5400000"/>
                <a:close/>
              </a:path>
            </a:pathLst>
          </a:custGeom>
          <a:solidFill>
            <a:srgbClr val="E1E1EA"/>
          </a:solidFill>
          <a:ln/>
        </p:spPr>
      </p:sp>
      <p:sp>
        <p:nvSpPr>
          <p:cNvPr id="7" name="Text 4"/>
          <p:cNvSpPr/>
          <p:nvPr/>
        </p:nvSpPr>
        <p:spPr>
          <a:xfrm>
            <a:off x="629320" y="1833116"/>
            <a:ext cx="2099742" cy="200695"/>
          </a:xfrm>
          <a:prstGeom prst="rect">
            <a:avLst/>
          </a:prstGeom>
          <a:noFill/>
          <a:ln/>
        </p:spPr>
        <p:txBody>
          <a:bodyPr wrap="none" lIns="0" tIns="0" rIns="0" bIns="0" rtlCol="0" anchor="t"/>
          <a:lstStyle/>
          <a:p>
            <a:pPr algn="l" indent="0" marL="0">
              <a:lnSpc>
                <a:spcPct val="104000"/>
              </a:lnSpc>
              <a:buNone/>
            </a:pPr>
            <a:r>
              <a:rPr lang="en-US" sz="1250" dirty="0">
                <a:solidFill>
                  <a:srgbClr val="3C3939"/>
                </a:solidFill>
                <a:latin typeface="Raleway" pitchFamily="34" charset="0"/>
                <a:ea typeface="Raleway" pitchFamily="34" charset="-122"/>
                <a:cs typeface="Raleway" pitchFamily="34" charset="-120"/>
              </a:rPr>
              <a:t>New Campaigns</a:t>
            </a:r>
            <a:endParaRPr lang="en-US" sz="1250" dirty="0"/>
          </a:p>
        </p:txBody>
      </p:sp>
      <p:sp>
        <p:nvSpPr>
          <p:cNvPr id="8" name="Text 5"/>
          <p:cNvSpPr/>
          <p:nvPr/>
        </p:nvSpPr>
        <p:spPr>
          <a:xfrm>
            <a:off x="629320" y="2103611"/>
            <a:ext cx="2099742" cy="783729"/>
          </a:xfrm>
          <a:prstGeom prst="rect">
            <a:avLst/>
          </a:prstGeom>
          <a:noFill/>
          <a:ln/>
        </p:spPr>
        <p:txBody>
          <a:bodyPr wrap="square" lIns="0" tIns="0" rIns="0" bIns="0" rtlCol="0" anchor="t">
            <a:normAutofit/>
          </a:bodyPr>
          <a:lstStyle/>
          <a:p>
            <a:pPr algn="l" indent="0" marL="0">
              <a:lnSpc>
                <a:spcPct val="127000"/>
              </a:lnSpc>
              <a:buNone/>
            </a:pPr>
            <a:r>
              <a:rPr lang="en-US" sz="1000" dirty="0">
                <a:solidFill>
                  <a:srgbClr val="3C3939"/>
                </a:solidFill>
                <a:latin typeface="Roboto" pitchFamily="34" charset="0"/>
                <a:ea typeface="Roboto" pitchFamily="34" charset="-122"/>
                <a:cs typeface="Roboto" pitchFamily="34" charset="-120"/>
              </a:rPr>
              <a:t>~2 days of consistent negative performance before shutdown consideration, depending on spend and data quality.</a:t>
            </a:r>
            <a:endParaRPr lang="en-US" sz="1000" dirty="0"/>
          </a:p>
        </p:txBody>
      </p:sp>
      <p:sp>
        <p:nvSpPr>
          <p:cNvPr id="9" name="Shape 6"/>
          <p:cNvSpPr/>
          <p:nvPr/>
        </p:nvSpPr>
        <p:spPr>
          <a:xfrm>
            <a:off x="2857500" y="1704677"/>
            <a:ext cx="2356619" cy="1311101"/>
          </a:xfrm>
          <a:custGeom>
            <a:avLst/>
            <a:gdLst/>
            <a:ahLst/>
            <a:cxnLst/>
            <a:rect l="l" t="t" r="r" b="b"/>
            <a:pathLst>
              <a:path w="2356619" h="1311101">
                <a:moveTo>
                  <a:pt x="0" y="0"/>
                </a:moveTo>
                <a:lnTo>
                  <a:pt x="2311652" y="0"/>
                </a:lnTo>
                <a:arcTo hR="44967" wR="44967" stAng="16200000" swAng="5400000"/>
                <a:lnTo>
                  <a:pt x="2356619" y="1311101"/>
                </a:lnTo>
                <a:lnTo>
                  <a:pt x="0" y="1311101"/>
                </a:lnTo>
                <a:lnTo>
                  <a:pt x="0" y="0"/>
                </a:lnTo>
                <a:close/>
              </a:path>
            </a:pathLst>
          </a:custGeom>
          <a:solidFill>
            <a:srgbClr val="E1E1EA"/>
          </a:solidFill>
          <a:ln/>
        </p:spPr>
      </p:sp>
      <p:sp>
        <p:nvSpPr>
          <p:cNvPr id="10" name="Shape 7"/>
          <p:cNvSpPr/>
          <p:nvPr/>
        </p:nvSpPr>
        <p:spPr>
          <a:xfrm>
            <a:off x="2857500" y="1704677"/>
            <a:ext cx="14288" cy="1311101"/>
          </a:xfrm>
          <a:prstGeom prst="roundRect">
            <a:avLst>
              <a:gd name="adj" fmla="val 49998"/>
            </a:avLst>
          </a:prstGeom>
          <a:solidFill>
            <a:srgbClr val="C7C7D0"/>
          </a:solidFill>
          <a:ln/>
        </p:spPr>
      </p:sp>
      <p:sp>
        <p:nvSpPr>
          <p:cNvPr id="11" name="Text 8"/>
          <p:cNvSpPr/>
          <p:nvPr/>
        </p:nvSpPr>
        <p:spPr>
          <a:xfrm>
            <a:off x="2985939" y="1833116"/>
            <a:ext cx="2099742" cy="200695"/>
          </a:xfrm>
          <a:prstGeom prst="rect">
            <a:avLst/>
          </a:prstGeom>
          <a:noFill/>
          <a:ln/>
        </p:spPr>
        <p:txBody>
          <a:bodyPr wrap="none" lIns="0" tIns="0" rIns="0" bIns="0" rtlCol="0" anchor="t"/>
          <a:lstStyle/>
          <a:p>
            <a:pPr algn="l" indent="0" marL="0">
              <a:lnSpc>
                <a:spcPct val="104000"/>
              </a:lnSpc>
              <a:buNone/>
            </a:pPr>
            <a:r>
              <a:rPr lang="en-US" sz="1250" dirty="0">
                <a:solidFill>
                  <a:srgbClr val="3C3939"/>
                </a:solidFill>
                <a:latin typeface="Raleway" pitchFamily="34" charset="0"/>
                <a:ea typeface="Raleway" pitchFamily="34" charset="-122"/>
                <a:cs typeface="Raleway" pitchFamily="34" charset="-120"/>
              </a:rPr>
              <a:t>Deteriorating Winners</a:t>
            </a:r>
            <a:endParaRPr lang="en-US" sz="1250" dirty="0"/>
          </a:p>
        </p:txBody>
      </p:sp>
      <p:sp>
        <p:nvSpPr>
          <p:cNvPr id="12" name="Text 9"/>
          <p:cNvSpPr/>
          <p:nvPr/>
        </p:nvSpPr>
        <p:spPr>
          <a:xfrm>
            <a:off x="2985939" y="2103611"/>
            <a:ext cx="2099742" cy="587797"/>
          </a:xfrm>
          <a:prstGeom prst="rect">
            <a:avLst/>
          </a:prstGeom>
          <a:noFill/>
          <a:ln/>
        </p:spPr>
        <p:txBody>
          <a:bodyPr wrap="square" lIns="0" tIns="0" rIns="0" bIns="0" rtlCol="0" anchor="t">
            <a:normAutofit/>
          </a:bodyPr>
          <a:lstStyle/>
          <a:p>
            <a:pPr algn="l" indent="0" marL="0">
              <a:lnSpc>
                <a:spcPct val="127000"/>
              </a:lnSpc>
              <a:buNone/>
            </a:pPr>
            <a:r>
              <a:rPr lang="en-US" sz="1000" b="1" dirty="0">
                <a:solidFill>
                  <a:srgbClr val="3C3939"/>
                </a:solidFill>
                <a:latin typeface="Roboto Bold" pitchFamily="34" charset="0"/>
                <a:ea typeface="Roboto Bold" pitchFamily="34" charset="-122"/>
                <a:cs typeface="Roboto Bold" pitchFamily="34" charset="-120"/>
              </a:rPr>
              <a:t>−20% budget adjustment.</a:t>
            </a:r>
            <a:pPr algn="l" indent="0" marL="0">
              <a:lnSpc>
                <a:spcPct val="127000"/>
              </a:lnSpc>
              <a:buNone/>
            </a:pPr>
            <a:r>
              <a:rPr lang="en-US" sz="1000" dirty="0">
                <a:solidFill>
                  <a:srgbClr val="3C3939"/>
                </a:solidFill>
                <a:latin typeface="Roboto" pitchFamily="34" charset="0"/>
                <a:ea typeface="Roboto" pitchFamily="34" charset="-122"/>
                <a:cs typeface="Roboto" pitchFamily="34" charset="-120"/>
              </a:rPr>
              <a:t> If negative performance persisted: Descale → reassess → eventually kill.</a:t>
            </a:r>
            <a:endParaRPr lang="en-US" sz="1000" dirty="0"/>
          </a:p>
        </p:txBody>
      </p:sp>
      <p:sp>
        <p:nvSpPr>
          <p:cNvPr id="13" name="Shape 10"/>
          <p:cNvSpPr/>
          <p:nvPr/>
        </p:nvSpPr>
        <p:spPr>
          <a:xfrm>
            <a:off x="500881" y="3015779"/>
            <a:ext cx="4713238" cy="919237"/>
          </a:xfrm>
          <a:custGeom>
            <a:avLst/>
            <a:gdLst/>
            <a:ahLst/>
            <a:cxnLst/>
            <a:rect l="l" t="t" r="r" b="b"/>
            <a:pathLst>
              <a:path w="4713238" h="919237">
                <a:moveTo>
                  <a:pt x="0" y="0"/>
                </a:moveTo>
                <a:lnTo>
                  <a:pt x="4713238" y="0"/>
                </a:lnTo>
                <a:lnTo>
                  <a:pt x="4713238" y="874270"/>
                </a:lnTo>
                <a:arcTo hR="44967" wR="44967" stAng="0" swAng="5400000"/>
                <a:lnTo>
                  <a:pt x="44967" y="919237"/>
                </a:lnTo>
                <a:arcTo hR="44967" wR="44967" stAng="5400000" swAng="5400000"/>
                <a:lnTo>
                  <a:pt x="0" y="0"/>
                </a:lnTo>
                <a:close/>
              </a:path>
            </a:pathLst>
          </a:custGeom>
          <a:solidFill>
            <a:srgbClr val="E1E1EA"/>
          </a:solidFill>
          <a:ln/>
        </p:spPr>
      </p:sp>
      <p:sp>
        <p:nvSpPr>
          <p:cNvPr id="14" name="Shape 11"/>
          <p:cNvSpPr/>
          <p:nvPr/>
        </p:nvSpPr>
        <p:spPr>
          <a:xfrm>
            <a:off x="500881" y="3015779"/>
            <a:ext cx="4713238" cy="14288"/>
          </a:xfrm>
          <a:prstGeom prst="roundRect">
            <a:avLst>
              <a:gd name="adj" fmla="val 49998"/>
            </a:avLst>
          </a:prstGeom>
          <a:solidFill>
            <a:srgbClr val="C7C7D0"/>
          </a:solidFill>
          <a:ln/>
        </p:spPr>
      </p:sp>
      <p:sp>
        <p:nvSpPr>
          <p:cNvPr id="15" name="Text 12"/>
          <p:cNvSpPr/>
          <p:nvPr/>
        </p:nvSpPr>
        <p:spPr>
          <a:xfrm>
            <a:off x="629320" y="3144217"/>
            <a:ext cx="4456361" cy="200695"/>
          </a:xfrm>
          <a:prstGeom prst="rect">
            <a:avLst/>
          </a:prstGeom>
          <a:noFill/>
          <a:ln/>
        </p:spPr>
        <p:txBody>
          <a:bodyPr wrap="none" lIns="0" tIns="0" rIns="0" bIns="0" rtlCol="0" anchor="t"/>
          <a:lstStyle/>
          <a:p>
            <a:pPr algn="l" indent="0" marL="0">
              <a:lnSpc>
                <a:spcPct val="104000"/>
              </a:lnSpc>
              <a:buNone/>
            </a:pPr>
            <a:r>
              <a:rPr lang="en-US" sz="1250" dirty="0">
                <a:solidFill>
                  <a:srgbClr val="3C3939"/>
                </a:solidFill>
                <a:latin typeface="Raleway" pitchFamily="34" charset="0"/>
                <a:ea typeface="Raleway" pitchFamily="34" charset="-122"/>
                <a:cs typeface="Raleway" pitchFamily="34" charset="-120"/>
              </a:rPr>
              <a:t>Scaling Winners</a:t>
            </a:r>
            <a:endParaRPr lang="en-US" sz="1250" dirty="0"/>
          </a:p>
        </p:txBody>
      </p:sp>
      <p:sp>
        <p:nvSpPr>
          <p:cNvPr id="16" name="Text 13"/>
          <p:cNvSpPr/>
          <p:nvPr/>
        </p:nvSpPr>
        <p:spPr>
          <a:xfrm>
            <a:off x="629320" y="3414713"/>
            <a:ext cx="4456361" cy="391864"/>
          </a:xfrm>
          <a:prstGeom prst="rect">
            <a:avLst/>
          </a:prstGeom>
          <a:noFill/>
          <a:ln/>
        </p:spPr>
        <p:txBody>
          <a:bodyPr wrap="square" lIns="0" tIns="0" rIns="0" bIns="0" rtlCol="0" anchor="t">
            <a:normAutofit/>
          </a:bodyPr>
          <a:lstStyle/>
          <a:p>
            <a:pPr algn="l" indent="0" marL="0">
              <a:lnSpc>
                <a:spcPct val="127000"/>
              </a:lnSpc>
              <a:buNone/>
            </a:pPr>
            <a:r>
              <a:rPr lang="en-US" sz="1000" b="1" dirty="0">
                <a:solidFill>
                  <a:srgbClr val="3C3939"/>
                </a:solidFill>
                <a:latin typeface="Roboto Bold" pitchFamily="34" charset="0"/>
                <a:ea typeface="Roboto Bold" pitchFamily="34" charset="-122"/>
                <a:cs typeface="Roboto Bold" pitchFamily="34" charset="-120"/>
              </a:rPr>
              <a:t>+30–40% budget increase</a:t>
            </a:r>
            <a:pPr algn="l" indent="0" marL="0">
              <a:lnSpc>
                <a:spcPct val="127000"/>
              </a:lnSpc>
              <a:buNone/>
            </a:pPr>
            <a:r>
              <a:rPr lang="en-US" sz="1000" dirty="0">
                <a:solidFill>
                  <a:srgbClr val="3C3939"/>
                </a:solidFill>
                <a:latin typeface="Roboto" pitchFamily="34" charset="0"/>
                <a:ea typeface="Roboto" pitchFamily="34" charset="-122"/>
                <a:cs typeface="Roboto" pitchFamily="34" charset="-120"/>
              </a:rPr>
              <a:t> approximately every 3 days once consistent profitable performance was demonstrated.</a:t>
            </a:r>
            <a:endParaRPr lang="en-US" sz="1000" dirty="0"/>
          </a:p>
        </p:txBody>
      </p:sp>
      <p:sp>
        <p:nvSpPr>
          <p:cNvPr id="17" name="Shape 14"/>
          <p:cNvSpPr/>
          <p:nvPr/>
        </p:nvSpPr>
        <p:spPr>
          <a:xfrm>
            <a:off x="496119" y="4070747"/>
            <a:ext cx="4722763" cy="677168"/>
          </a:xfrm>
          <a:prstGeom prst="roundRect">
            <a:avLst>
              <a:gd name="adj" fmla="val 7969"/>
            </a:avLst>
          </a:prstGeom>
          <a:solidFill>
            <a:srgbClr val="E1E1EA"/>
          </a:solidFill>
          <a:ln/>
        </p:spPr>
      </p:sp>
      <p:pic>
        <p:nvPicPr>
          <p:cNvPr id="18" name="Image 1" descr="preencoded.png">    </p:cNvPr>
          <p:cNvPicPr>
            <a:picLocks noChangeAspect="1"/>
          </p:cNvPicPr>
          <p:nvPr/>
        </p:nvPicPr>
        <p:blipFill>
          <a:blip r:embed="rId2"/>
          <a:stretch>
            <a:fillRect/>
          </a:stretch>
        </p:blipFill>
        <p:spPr>
          <a:xfrm>
            <a:off x="624557" y="4240113"/>
            <a:ext cx="160586" cy="128439"/>
          </a:xfrm>
          <a:prstGeom prst="rect">
            <a:avLst/>
          </a:prstGeom>
        </p:spPr>
      </p:pic>
      <p:sp>
        <p:nvSpPr>
          <p:cNvPr id="19" name="Text 15"/>
          <p:cNvSpPr/>
          <p:nvPr/>
        </p:nvSpPr>
        <p:spPr>
          <a:xfrm>
            <a:off x="913581" y="4219203"/>
            <a:ext cx="4176861" cy="391864"/>
          </a:xfrm>
          <a:prstGeom prst="rect">
            <a:avLst/>
          </a:prstGeom>
          <a:noFill/>
          <a:ln/>
        </p:spPr>
        <p:txBody>
          <a:bodyPr wrap="square" lIns="0" tIns="0" rIns="0" bIns="0" rtlCol="0" anchor="t">
            <a:normAutofit/>
          </a:bodyPr>
          <a:lstStyle/>
          <a:p>
            <a:pPr algn="l" indent="0" marL="0">
              <a:lnSpc>
                <a:spcPct val="127000"/>
              </a:lnSpc>
              <a:buNone/>
            </a:pPr>
            <a:r>
              <a:rPr lang="en-US" sz="1000" b="1" dirty="0">
                <a:solidFill>
                  <a:srgbClr val="000000"/>
                </a:solidFill>
                <a:latin typeface="Roboto Bold" pitchFamily="34" charset="0"/>
                <a:ea typeface="Roboto Bold" pitchFamily="34" charset="-122"/>
                <a:cs typeface="Roboto Bold" pitchFamily="34" charset="-120"/>
              </a:rPr>
              <a:t>Why this worked:</a:t>
            </a:r>
            <a:pPr algn="l" indent="0" marL="0">
              <a:lnSpc>
                <a:spcPct val="127000"/>
              </a:lnSpc>
              <a:buNone/>
            </a:pPr>
            <a:r>
              <a:rPr lang="en-US" sz="1000" dirty="0">
                <a:solidFill>
                  <a:srgbClr val="000000"/>
                </a:solidFill>
                <a:latin typeface="Roboto" pitchFamily="34" charset="0"/>
                <a:ea typeface="Roboto" pitchFamily="34" charset="-122"/>
                <a:cs typeface="Roboto" pitchFamily="34" charset="-120"/>
              </a:rPr>
              <a:t> Scale came from finding more repeatable winners, not simply forcing more budget into one campaign.</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2026-08-11T13:48:44Z</dcterms:created>
  <dcterms:modified xsi:type="dcterms:W3CDTF">2026-08-11T13:48:44Z</dcterms:modified>
</cp:coreProperties>
</file>