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1675"/>
  <p:notesSz cx="6858000" cy="12191675"/>
  <p:embeddedFontLst>
    <p:embeddedFont>
      <p:font typeface="Raleway"/>
      <p:regular r:id="rId17"/>
      <p:bold r:id="rId18"/>
      <p:italic r:id="rId19"/>
      <p:boldItalic r:id="rId20"/>
    </p:embeddedFont>
    <p:embeddedFont>
      <p:font typeface="Roboto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hzLn3FM8jHl1seG1cssXK4twto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Italic.fntdata"/><Relationship Id="rId22" Type="http://schemas.openxmlformats.org/officeDocument/2006/relationships/font" Target="fonts/Roboto-bold.fntdata"/><Relationship Id="rId21" Type="http://schemas.openxmlformats.org/officeDocument/2006/relationships/font" Target="fonts/Roboto-regular.fntdata"/><Relationship Id="rId24" Type="http://schemas.openxmlformats.org/officeDocument/2006/relationships/font" Target="fonts/Roboto-boldItalic.fntdata"/><Relationship Id="rId23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aleway-regular.fntdata"/><Relationship Id="rId16" Type="http://schemas.openxmlformats.org/officeDocument/2006/relationships/slide" Target="slides/slide12.xml"/><Relationship Id="rId19" Type="http://schemas.openxmlformats.org/officeDocument/2006/relationships/font" Target="fonts/Raleway-italic.fntdata"/><Relationship Id="rId18" Type="http://schemas.openxmlformats.org/officeDocument/2006/relationships/font" Target="fonts/Ralew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gamma.app/?utm_source=made-with-gamma" TargetMode="External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master 1">
  <p:cSld name="Slide master 1">
    <p:bg>
      <p:bgPr>
        <a:solidFill>
          <a:srgbClr val="000000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4902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" name="Google Shape;13;p14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6875" y="65589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"/>
          <p:cNvSpPr/>
          <p:nvPr/>
        </p:nvSpPr>
        <p:spPr>
          <a:xfrm>
            <a:off x="661475" y="2543572"/>
            <a:ext cx="10868745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700"/>
              <a:buFont typeface="Raleway"/>
              <a:buNone/>
            </a:pP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$4.41M Qualified-Call Revenue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661475" y="3512245"/>
            <a:ext cx="1147833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U.S. ACA Lead Generation | 202</a:t>
            </a:r>
            <a:r>
              <a:rPr lang="en-US" sz="1450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 ·  Google Ads + Meta  ·  20 Accounts  ·  100 CCs Peak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661475" y="4027289"/>
            <a:ext cx="2096241" cy="287139"/>
          </a:xfrm>
          <a:prstGeom prst="roundRect">
            <a:avLst>
              <a:gd fmla="val 22118" name="adj"/>
            </a:avLst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>
            <a:off x="774879" y="4083943"/>
            <a:ext cx="2479018" cy="173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oboto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MEDIA BUYER CASE STUDY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"/>
          <p:cNvSpPr/>
          <p:nvPr/>
        </p:nvSpPr>
        <p:spPr>
          <a:xfrm>
            <a:off x="661475" y="617438"/>
            <a:ext cx="10868745" cy="3839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400"/>
              <a:buFont typeface="Raleway"/>
              <a:buNone/>
            </a:pPr>
            <a:r>
              <a:rPr b="0" i="0" lang="en-US" sz="24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$681K+ from the top account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2" name="Google Shape;22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1161058"/>
            <a:ext cx="7064595" cy="395773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0"/>
          <p:cNvSpPr/>
          <p:nvPr/>
        </p:nvSpPr>
        <p:spPr>
          <a:xfrm>
            <a:off x="1283859" y="5270004"/>
            <a:ext cx="2311541" cy="405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3150"/>
              <a:buFont typeface="Raleway"/>
              <a:buNone/>
            </a:pPr>
            <a:r>
              <a:rPr b="0" i="0" lang="en-US" sz="3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$681K</a:t>
            </a:r>
            <a:endParaRPr b="0" i="0" sz="3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661475" y="5796657"/>
            <a:ext cx="3556308" cy="191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Top Account Revenue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4939978" y="5270004"/>
            <a:ext cx="2311640" cy="405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3150"/>
              <a:buFont typeface="Raleway"/>
              <a:buNone/>
            </a:pPr>
            <a:r>
              <a:rPr b="0" i="0" lang="en-US" sz="3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$408K</a:t>
            </a:r>
            <a:endParaRPr b="0" i="0" sz="3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4317594" y="5796657"/>
            <a:ext cx="3556407" cy="191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Media Spend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8596197" y="5270004"/>
            <a:ext cx="2311640" cy="405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3150"/>
              <a:buFont typeface="Raleway"/>
              <a:buNone/>
            </a:pPr>
            <a:r>
              <a:rPr b="0" i="0" lang="en-US" sz="31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~1.67×</a:t>
            </a:r>
            <a:endParaRPr b="0" i="0" sz="3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7973813" y="5796657"/>
            <a:ext cx="3556407" cy="1919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Revenue / Spend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>
            <a:off x="661475" y="6078438"/>
            <a:ext cx="11478330" cy="162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1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The strongest account demonstrated that the testing and scaling framework could support substantial spend while maintaining positive campaign economics.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1"/>
          <p:cNvSpPr/>
          <p:nvPr/>
        </p:nvSpPr>
        <p:spPr>
          <a:xfrm>
            <a:off x="661475" y="543620"/>
            <a:ext cx="10868745" cy="323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000"/>
              <a:buFont typeface="Raleway"/>
              <a:buNone/>
            </a:pPr>
            <a:r>
              <a:rPr b="0" i="0" lang="en-US" sz="20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A repeatable acquisition operating system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"/>
          <p:cNvSpPr/>
          <p:nvPr/>
        </p:nvSpPr>
        <p:spPr>
          <a:xfrm>
            <a:off x="661475" y="981273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1"/>
          <p:cNvSpPr/>
          <p:nvPr/>
        </p:nvSpPr>
        <p:spPr>
          <a:xfrm>
            <a:off x="791051" y="1195090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1"/>
          <p:cNvSpPr/>
          <p:nvPr/>
        </p:nvSpPr>
        <p:spPr>
          <a:xfrm>
            <a:off x="1132951" y="1084858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TEST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1"/>
          <p:cNvSpPr/>
          <p:nvPr/>
        </p:nvSpPr>
        <p:spPr>
          <a:xfrm>
            <a:off x="661475" y="1660128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1"/>
          <p:cNvSpPr/>
          <p:nvPr/>
        </p:nvSpPr>
        <p:spPr>
          <a:xfrm>
            <a:off x="791051" y="1873945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1132951" y="1763713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VALIDATE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>
            <a:off x="661475" y="2338983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1"/>
          <p:cNvSpPr/>
          <p:nvPr/>
        </p:nvSpPr>
        <p:spPr>
          <a:xfrm>
            <a:off x="791051" y="2552799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"/>
          <p:cNvSpPr/>
          <p:nvPr/>
        </p:nvSpPr>
        <p:spPr>
          <a:xfrm>
            <a:off x="1132951" y="2442567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QUALIFY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661475" y="3017838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1"/>
          <p:cNvSpPr/>
          <p:nvPr/>
        </p:nvSpPr>
        <p:spPr>
          <a:xfrm>
            <a:off x="791051" y="3231654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1132951" y="3121422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CUT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661475" y="3696692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1"/>
          <p:cNvSpPr/>
          <p:nvPr/>
        </p:nvSpPr>
        <p:spPr>
          <a:xfrm>
            <a:off x="791051" y="3910509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1"/>
          <p:cNvSpPr/>
          <p:nvPr/>
        </p:nvSpPr>
        <p:spPr>
          <a:xfrm>
            <a:off x="1132951" y="3800277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PROTECT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"/>
          <p:cNvSpPr/>
          <p:nvPr/>
        </p:nvSpPr>
        <p:spPr>
          <a:xfrm>
            <a:off x="661475" y="4375547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"/>
          <p:cNvSpPr/>
          <p:nvPr/>
        </p:nvSpPr>
        <p:spPr>
          <a:xfrm>
            <a:off x="791051" y="4589363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6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1132951" y="4479131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SCALE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/>
          <p:nvPr/>
        </p:nvSpPr>
        <p:spPr>
          <a:xfrm>
            <a:off x="661475" y="5054402"/>
            <a:ext cx="414625" cy="622002"/>
          </a:xfrm>
          <a:prstGeom prst="roundRect">
            <a:avLst>
              <a:gd fmla="val 5000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1"/>
          <p:cNvSpPr/>
          <p:nvPr/>
        </p:nvSpPr>
        <p:spPr>
          <a:xfrm>
            <a:off x="791051" y="5268218"/>
            <a:ext cx="155472" cy="194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7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1"/>
          <p:cNvSpPr/>
          <p:nvPr/>
        </p:nvSpPr>
        <p:spPr>
          <a:xfrm>
            <a:off x="1132951" y="5157986"/>
            <a:ext cx="1039727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REPEAT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1"/>
          <p:cNvSpPr/>
          <p:nvPr/>
        </p:nvSpPr>
        <p:spPr>
          <a:xfrm>
            <a:off x="661475" y="5740301"/>
            <a:ext cx="10868745" cy="381794"/>
          </a:xfrm>
          <a:prstGeom prst="roundRect">
            <a:avLst>
              <a:gd fmla="val 1140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1"/>
          <p:cNvSpPr/>
          <p:nvPr/>
        </p:nvSpPr>
        <p:spPr>
          <a:xfrm>
            <a:off x="667825" y="5746651"/>
            <a:ext cx="3618616" cy="369094"/>
          </a:xfrm>
          <a:custGeom>
            <a:rect b="b" l="l" r="r" t="t"/>
            <a:pathLst>
              <a:path extrusionOk="0" h="369094" w="3618616">
                <a:moveTo>
                  <a:pt x="36283" y="0"/>
                </a:moveTo>
                <a:lnTo>
                  <a:pt x="3618616" y="0"/>
                </a:lnTo>
                <a:lnTo>
                  <a:pt x="3618616" y="369094"/>
                </a:lnTo>
                <a:lnTo>
                  <a:pt x="36283" y="369094"/>
                </a:lnTo>
                <a:cubicBezTo>
                  <a:pt x="16244" y="369094"/>
                  <a:pt x="0" y="352849"/>
                  <a:pt x="0" y="332810"/>
                </a:cubicBezTo>
                <a:lnTo>
                  <a:pt x="0" y="36284"/>
                </a:lnTo>
                <a:cubicBezTo>
                  <a:pt x="0" y="16245"/>
                  <a:pt x="16244" y="0"/>
                  <a:pt x="36283" y="0"/>
                </a:cubicBezTo>
                <a:close/>
              </a:path>
            </a:pathLst>
          </a:cu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1"/>
          <p:cNvSpPr/>
          <p:nvPr/>
        </p:nvSpPr>
        <p:spPr>
          <a:xfrm>
            <a:off x="771406" y="5850235"/>
            <a:ext cx="3411452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CPA &lt; $90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4286440" y="5746651"/>
            <a:ext cx="3618715" cy="369094"/>
          </a:xfrm>
          <a:prstGeom prst="rect">
            <a:avLst/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1"/>
          <p:cNvSpPr/>
          <p:nvPr/>
        </p:nvSpPr>
        <p:spPr>
          <a:xfrm>
            <a:off x="4286440" y="5746651"/>
            <a:ext cx="12700" cy="369094"/>
          </a:xfrm>
          <a:prstGeom prst="roundRect">
            <a:avLst>
              <a:gd fmla="val 49999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1"/>
          <p:cNvSpPr/>
          <p:nvPr/>
        </p:nvSpPr>
        <p:spPr>
          <a:xfrm>
            <a:off x="4390022" y="5850235"/>
            <a:ext cx="3411551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2+ Min Call Qualification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7905155" y="5746651"/>
            <a:ext cx="3618715" cy="369094"/>
          </a:xfrm>
          <a:custGeom>
            <a:rect b="b" l="l" r="r" t="t"/>
            <a:pathLst>
              <a:path extrusionOk="0" h="369094" w="3618715">
                <a:moveTo>
                  <a:pt x="0" y="0"/>
                </a:moveTo>
                <a:lnTo>
                  <a:pt x="3582432" y="0"/>
                </a:lnTo>
                <a:cubicBezTo>
                  <a:pt x="3592055" y="0"/>
                  <a:pt x="3601284" y="3823"/>
                  <a:pt x="3608088" y="10627"/>
                </a:cubicBezTo>
                <a:cubicBezTo>
                  <a:pt x="3614892" y="17432"/>
                  <a:pt x="3618715" y="26661"/>
                  <a:pt x="3618715" y="36284"/>
                </a:cubicBezTo>
                <a:lnTo>
                  <a:pt x="3618715" y="332810"/>
                </a:lnTo>
                <a:cubicBezTo>
                  <a:pt x="3618715" y="352849"/>
                  <a:pt x="3602471" y="369094"/>
                  <a:pt x="3582432" y="369094"/>
                </a:cubicBezTo>
                <a:lnTo>
                  <a:pt x="0" y="369094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1"/>
          <p:cNvSpPr/>
          <p:nvPr/>
        </p:nvSpPr>
        <p:spPr>
          <a:xfrm>
            <a:off x="7905155" y="5746651"/>
            <a:ext cx="12700" cy="369094"/>
          </a:xfrm>
          <a:prstGeom prst="roundRect">
            <a:avLst>
              <a:gd fmla="val 49999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1"/>
          <p:cNvSpPr/>
          <p:nvPr/>
        </p:nvSpPr>
        <p:spPr>
          <a:xfrm>
            <a:off x="8008737" y="5850235"/>
            <a:ext cx="3411551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00"/>
              <a:buFont typeface="Raleway"/>
              <a:buNone/>
            </a:pPr>
            <a:r>
              <a:rPr b="0" i="0" lang="en-US" sz="10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35% Reported ROI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356682" y="6185991"/>
            <a:ext cx="11478330" cy="128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800"/>
              <a:buFont typeface="Roboto"/>
              <a:buNone/>
            </a:pPr>
            <a:r>
              <a:rPr b="1" i="0" lang="en-US" sz="8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Built around real buyer economics—not vanity metrics.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/>
          <p:nvPr/>
        </p:nvSpPr>
        <p:spPr>
          <a:xfrm>
            <a:off x="661475" y="837208"/>
            <a:ext cx="10868745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700"/>
              <a:buFont typeface="Raleway"/>
              <a:buNone/>
            </a:pP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Ready to scale qualified-call acquisition?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2"/>
          <p:cNvSpPr/>
          <p:nvPr/>
        </p:nvSpPr>
        <p:spPr>
          <a:xfrm>
            <a:off x="661475" y="1805880"/>
            <a:ext cx="1147833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I manage paid acquisition around the metrics that actually matter: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2"/>
          <p:cNvSpPr/>
          <p:nvPr/>
        </p:nvSpPr>
        <p:spPr>
          <a:xfrm>
            <a:off x="661475" y="2320925"/>
            <a:ext cx="3496877" cy="567035"/>
          </a:xfrm>
          <a:prstGeom prst="roundRect">
            <a:avLst>
              <a:gd fmla="val 49999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2"/>
          <p:cNvSpPr/>
          <p:nvPr/>
        </p:nvSpPr>
        <p:spPr>
          <a:xfrm>
            <a:off x="850482" y="3076972"/>
            <a:ext cx="311886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CPA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2"/>
          <p:cNvSpPr/>
          <p:nvPr/>
        </p:nvSpPr>
        <p:spPr>
          <a:xfrm>
            <a:off x="4347359" y="2320925"/>
            <a:ext cx="3496877" cy="567035"/>
          </a:xfrm>
          <a:prstGeom prst="roundRect">
            <a:avLst>
              <a:gd fmla="val 49999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2"/>
          <p:cNvSpPr/>
          <p:nvPr/>
        </p:nvSpPr>
        <p:spPr>
          <a:xfrm>
            <a:off x="4536366" y="3076972"/>
            <a:ext cx="311886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Call Quality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2"/>
          <p:cNvSpPr/>
          <p:nvPr/>
        </p:nvSpPr>
        <p:spPr>
          <a:xfrm>
            <a:off x="8033244" y="2320925"/>
            <a:ext cx="3496877" cy="567035"/>
          </a:xfrm>
          <a:prstGeom prst="roundRect">
            <a:avLst>
              <a:gd fmla="val 49999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2"/>
          <p:cNvSpPr/>
          <p:nvPr/>
        </p:nvSpPr>
        <p:spPr>
          <a:xfrm>
            <a:off x="8222251" y="3076972"/>
            <a:ext cx="311886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Conversion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2"/>
          <p:cNvSpPr/>
          <p:nvPr/>
        </p:nvSpPr>
        <p:spPr>
          <a:xfrm>
            <a:off x="661475" y="3750270"/>
            <a:ext cx="3496877" cy="567035"/>
          </a:xfrm>
          <a:prstGeom prst="roundRect">
            <a:avLst>
              <a:gd fmla="val 49999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2"/>
          <p:cNvSpPr/>
          <p:nvPr/>
        </p:nvSpPr>
        <p:spPr>
          <a:xfrm>
            <a:off x="850482" y="4506317"/>
            <a:ext cx="311886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Revenue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4347359" y="3750270"/>
            <a:ext cx="3496877" cy="567035"/>
          </a:xfrm>
          <a:prstGeom prst="roundRect">
            <a:avLst>
              <a:gd fmla="val 49999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2"/>
          <p:cNvSpPr/>
          <p:nvPr/>
        </p:nvSpPr>
        <p:spPr>
          <a:xfrm>
            <a:off x="4536366" y="4506317"/>
            <a:ext cx="3118863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ROI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2"/>
          <p:cNvSpPr/>
          <p:nvPr/>
        </p:nvSpPr>
        <p:spPr>
          <a:xfrm>
            <a:off x="661475" y="5203230"/>
            <a:ext cx="10868745" cy="81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REQUEST CAMPAIGN MANAGEMENT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3000"/>
              </a:lnSpc>
              <a:spcBef>
                <a:spcPts val="165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Paid Media • Lead Generation • Google Ads • Meta • Qualified Calls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/>
          <p:nvPr/>
        </p:nvSpPr>
        <p:spPr>
          <a:xfrm>
            <a:off x="661475" y="630138"/>
            <a:ext cx="10868745" cy="561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500"/>
              <a:buFont typeface="Raleway"/>
              <a:buNone/>
            </a:pPr>
            <a:r>
              <a:rPr b="0" i="0" lang="en-US" sz="35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A year of performance at scale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794623" y="1622127"/>
            <a:ext cx="5061319" cy="592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4650"/>
              <a:buFont typeface="Raleway"/>
              <a:buNone/>
            </a:pPr>
            <a:r>
              <a:rPr b="0" i="0" lang="en-US" sz="46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$4.41M</a:t>
            </a:r>
            <a:endParaRPr b="0" i="0" sz="4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661475" y="2432348"/>
            <a:ext cx="5327715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750"/>
              <a:buFont typeface="Raleway"/>
              <a:buNone/>
            </a:pPr>
            <a:r>
              <a:rPr b="0" i="0" lang="en-US" sz="1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Ringba Revenue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6335554" y="1622127"/>
            <a:ext cx="5061419" cy="592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4650"/>
              <a:buFont typeface="Raleway"/>
              <a:buNone/>
            </a:pPr>
            <a:r>
              <a:rPr b="0" i="0" lang="en-US" sz="46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$3.3M</a:t>
            </a:r>
            <a:endParaRPr b="0" i="0" sz="4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6202406" y="2432348"/>
            <a:ext cx="532781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750"/>
              <a:buFont typeface="Raleway"/>
              <a:buNone/>
            </a:pPr>
            <a:r>
              <a:rPr b="0" i="0" lang="en-US" sz="1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Paid Media Spend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794623" y="3143647"/>
            <a:ext cx="5061319" cy="592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4650"/>
              <a:buFont typeface="Raleway"/>
              <a:buNone/>
            </a:pPr>
            <a:r>
              <a:rPr b="0" i="0" lang="en-US" sz="46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470K</a:t>
            </a:r>
            <a:endParaRPr b="0" i="0" sz="4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61475" y="3953867"/>
            <a:ext cx="5327715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750"/>
              <a:buFont typeface="Raleway"/>
              <a:buNone/>
            </a:pPr>
            <a:r>
              <a:rPr b="0" i="0" lang="en-US" sz="1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Incoming Calls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6335554" y="3143647"/>
            <a:ext cx="5061419" cy="592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4650"/>
              <a:buFont typeface="Raleway"/>
              <a:buNone/>
            </a:pPr>
            <a:r>
              <a:rPr b="0" i="0" lang="en-US" sz="46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147K</a:t>
            </a:r>
            <a:endParaRPr b="0" i="0" sz="4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202406" y="3953867"/>
            <a:ext cx="532781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750"/>
              <a:buFont typeface="Raleway"/>
              <a:buNone/>
            </a:pPr>
            <a:r>
              <a:rPr b="0" i="0" lang="en-US" sz="1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Paid Calls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794623" y="4665166"/>
            <a:ext cx="5061319" cy="592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4650"/>
              <a:buFont typeface="Raleway"/>
              <a:buNone/>
            </a:pPr>
            <a:r>
              <a:rPr b="0" i="0" lang="en-US" sz="46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64K</a:t>
            </a:r>
            <a:endParaRPr b="0" i="0" sz="4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61475" y="5475387"/>
            <a:ext cx="5327715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750"/>
              <a:buFont typeface="Raleway"/>
              <a:buNone/>
            </a:pPr>
            <a:r>
              <a:rPr b="0" i="0" lang="en-US" sz="1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Converted Calls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335554" y="4665166"/>
            <a:ext cx="5061419" cy="5926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4650"/>
              <a:buFont typeface="Raleway"/>
              <a:buNone/>
            </a:pPr>
            <a:r>
              <a:rPr b="0" i="0" lang="en-US" sz="46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~35%</a:t>
            </a:r>
            <a:endParaRPr b="0" i="0" sz="4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202406" y="5475387"/>
            <a:ext cx="5327814" cy="2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750"/>
              <a:buFont typeface="Raleway"/>
              <a:buNone/>
            </a:pPr>
            <a:r>
              <a:rPr b="0" i="0" lang="en-US" sz="1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Reported ROI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56682" y="5947767"/>
            <a:ext cx="11478330" cy="280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D8DFF"/>
              </a:buClr>
              <a:buSzPts val="1400"/>
              <a:buFont typeface="Roboto"/>
              <a:buNone/>
            </a:pPr>
            <a:r>
              <a:rPr lang="en-US">
                <a:solidFill>
                  <a:srgbClr val="4D8DFF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  <a:r>
              <a:rPr b="0" i="0" lang="en-US" sz="1400" u="none" cap="none" strike="noStrike">
                <a:solidFill>
                  <a:srgbClr val="4D8DFF"/>
                </a:solidFill>
                <a:latin typeface="Roboto"/>
                <a:ea typeface="Roboto"/>
                <a:cs typeface="Roboto"/>
                <a:sym typeface="Roboto"/>
              </a:rPr>
              <a:t>0+ Accounts  |  United States  |  ACA  |  Google + Meta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/>
          <p:nvPr/>
        </p:nvSpPr>
        <p:spPr>
          <a:xfrm>
            <a:off x="661475" y="764977"/>
            <a:ext cx="10868745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700"/>
              <a:buFont typeface="Raleway"/>
              <a:buNone/>
            </a:pP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From </a:t>
            </a:r>
            <a:r>
              <a:rPr b="0" i="0" lang="en-US" sz="3700" u="none" cap="none" strike="noStrike">
                <a:solidFill>
                  <a:srgbClr val="FF5C6C"/>
                </a:solidFill>
                <a:latin typeface="Raleway"/>
                <a:ea typeface="Raleway"/>
                <a:cs typeface="Raleway"/>
                <a:sym typeface="Raleway"/>
              </a:rPr>
              <a:t>$220 CPA</a:t>
            </a: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 to </a:t>
            </a:r>
            <a:r>
              <a:rPr b="0" i="0" lang="en-US" sz="3700" u="none" cap="none" strike="noStrike">
                <a:solidFill>
                  <a:srgbClr val="37E39B"/>
                </a:solidFill>
                <a:latin typeface="Raleway"/>
                <a:ea typeface="Raleway"/>
                <a:cs typeface="Raleway"/>
                <a:sym typeface="Raleway"/>
              </a:rPr>
              <a:t>&lt; $90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661475" y="1733649"/>
            <a:ext cx="10868745" cy="3844330"/>
          </a:xfrm>
          <a:prstGeom prst="roundRect">
            <a:avLst>
              <a:gd fmla="val 2065" name="adj"/>
            </a:avLst>
          </a:prstGeom>
          <a:noFill/>
          <a:ln cap="flat" cmpd="sng" w="9525">
            <a:solidFill>
              <a:srgbClr val="000000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661475" y="2285107"/>
            <a:ext cx="10868745" cy="11814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661475" y="2833390"/>
            <a:ext cx="10868745" cy="11814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661475" y="3381673"/>
            <a:ext cx="10868745" cy="11814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661475" y="3929955"/>
            <a:ext cx="10868745" cy="11814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661475" y="4478238"/>
            <a:ext cx="10868745" cy="11814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661475" y="5026521"/>
            <a:ext cx="10868745" cy="11814"/>
          </a:xfrm>
          <a:prstGeom prst="rect">
            <a:avLst/>
          </a:prstGeom>
          <a:solidFill>
            <a:srgbClr val="000000">
              <a:alpha val="784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856931" y="1859756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Font typeface="Calibri"/>
              <a:buNone/>
            </a:pPr>
            <a:r>
              <a:t/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2839074" y="1739999"/>
            <a:ext cx="4342398" cy="545108"/>
          </a:xfrm>
          <a:prstGeom prst="rect">
            <a:avLst/>
          </a:prstGeom>
          <a:solidFill>
            <a:srgbClr val="FF5C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3028080" y="1859756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BEFORE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181472" y="1739999"/>
            <a:ext cx="4342398" cy="545108"/>
          </a:xfrm>
          <a:custGeom>
            <a:rect b="b" l="l" r="r" t="t"/>
            <a:pathLst>
              <a:path extrusionOk="0" h="545108" w="4342398">
                <a:moveTo>
                  <a:pt x="0" y="0"/>
                </a:moveTo>
                <a:lnTo>
                  <a:pt x="4276242" y="0"/>
                </a:lnTo>
                <a:cubicBezTo>
                  <a:pt x="4293788" y="0"/>
                  <a:pt x="4310615" y="6970"/>
                  <a:pt x="4323021" y="19377"/>
                </a:cubicBezTo>
                <a:cubicBezTo>
                  <a:pt x="4335428" y="31784"/>
                  <a:pt x="4342398" y="48612"/>
                  <a:pt x="4342398" y="66158"/>
                </a:cubicBezTo>
                <a:lnTo>
                  <a:pt x="4342398" y="545108"/>
                </a:lnTo>
                <a:lnTo>
                  <a:pt x="0" y="545108"/>
                </a:lnTo>
                <a:lnTo>
                  <a:pt x="0" y="0"/>
                </a:lnTo>
                <a:close/>
              </a:path>
            </a:pathLst>
          </a:custGeom>
          <a:solidFill>
            <a:srgbClr val="37E3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7370479" y="1859756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272525"/>
                </a:solidFill>
                <a:latin typeface="Roboto"/>
                <a:ea typeface="Roboto"/>
                <a:cs typeface="Roboto"/>
                <a:sym typeface="Roboto"/>
              </a:rPr>
              <a:t>AFTER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856931" y="2408039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CPA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3028080" y="2408039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FF5C6C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FF5C6C"/>
                </a:solidFill>
                <a:latin typeface="Roboto"/>
                <a:ea typeface="Roboto"/>
                <a:cs typeface="Roboto"/>
                <a:sym typeface="Roboto"/>
              </a:rPr>
              <a:t>$220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7370479" y="2408039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7E39B"/>
                </a:solidFill>
                <a:latin typeface="Roboto"/>
                <a:ea typeface="Roboto"/>
                <a:cs typeface="Roboto"/>
                <a:sym typeface="Roboto"/>
              </a:rPr>
              <a:t>&lt; $90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856931" y="2956322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Monthly Spend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3028080" y="2956322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~$7K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7370479" y="2956322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$30K–$60K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856931" y="3504605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Monthly Calls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3028080" y="3504605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~2K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7370479" y="3504605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50K–70K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856931" y="4052888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Monthly Revenue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3028080" y="4052888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~$8K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7370479" y="4052888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&gt;$500K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856931" y="4601170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Conversion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3028080" y="4601170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&lt;10%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7370479" y="4601170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~30%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856931" y="5149453"/>
            <a:ext cx="240272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ROI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3028080" y="5149453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0–10%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7370479" y="5149453"/>
            <a:ext cx="4573969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~35%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356682" y="5790605"/>
            <a:ext cx="1147833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Lower CPA. Higher volume. Higher conversion. Meaningful scale.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"/>
          <p:cNvSpPr/>
          <p:nvPr/>
        </p:nvSpPr>
        <p:spPr>
          <a:xfrm>
            <a:off x="661475" y="582613"/>
            <a:ext cx="10868745" cy="502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150"/>
              <a:buFont typeface="Raleway"/>
              <a:buNone/>
            </a:pPr>
            <a:r>
              <a:rPr b="0" i="0" lang="en-US" sz="31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The testing system</a:t>
            </a:r>
            <a:endParaRPr b="0" i="0" sz="3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661475" y="1425972"/>
            <a:ext cx="6927478" cy="251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550"/>
              <a:buFont typeface="Raleway"/>
              <a:buNone/>
            </a:pPr>
            <a:r>
              <a:rPr b="0" i="0" lang="en-US" sz="1550" u="none" cap="none" strike="noStrike">
                <a:solidFill>
                  <a:srgbClr val="37E39B"/>
                </a:solidFill>
                <a:latin typeface="Raleway"/>
                <a:ea typeface="Raleway"/>
                <a:cs typeface="Raleway"/>
                <a:sym typeface="Raleway"/>
              </a:rPr>
              <a:t>WINNING AD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7" name="Google Shape;8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36801" y="1830586"/>
            <a:ext cx="4376826" cy="393055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"/>
          <p:cNvSpPr/>
          <p:nvPr/>
        </p:nvSpPr>
        <p:spPr>
          <a:xfrm>
            <a:off x="2054658" y="2609666"/>
            <a:ext cx="1631353" cy="21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aleway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Campaign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3149905" y="4772970"/>
            <a:ext cx="1580023" cy="21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aleway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5 Ad Groups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4552317" y="3050137"/>
            <a:ext cx="1580023" cy="210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aleway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Age &amp; Landing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661475" y="5914727"/>
            <a:ext cx="7537063" cy="2377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50"/>
              <a:buFont typeface="Roboto"/>
              <a:buNone/>
            </a:pPr>
            <a:r>
              <a:rPr b="0" i="1" lang="en-US" sz="12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Keep the creative constant. Find the environment where the economics are strongest.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7987207" y="2251869"/>
            <a:ext cx="3549264" cy="251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D8DFF"/>
              </a:buClr>
              <a:buSzPts val="1550"/>
              <a:buFont typeface="Raleway"/>
              <a:buNone/>
            </a:pPr>
            <a:r>
              <a:rPr b="0" i="0" lang="en-US" sz="1550" u="none" cap="none" strike="noStrike">
                <a:solidFill>
                  <a:srgbClr val="4D8DFF"/>
                </a:solidFill>
                <a:latin typeface="Raleway"/>
                <a:ea typeface="Raleway"/>
                <a:cs typeface="Raleway"/>
                <a:sym typeface="Raleway"/>
              </a:rPr>
              <a:t>NEW AD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3" name="Google Shape;9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3404" y="2656483"/>
            <a:ext cx="3016869" cy="204102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4"/>
          <p:cNvSpPr/>
          <p:nvPr/>
        </p:nvSpPr>
        <p:spPr>
          <a:xfrm>
            <a:off x="9480012" y="3392547"/>
            <a:ext cx="549347" cy="502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Raleway"/>
              <a:buNone/>
            </a:pPr>
            <a:r>
              <a:rPr b="0" i="0" lang="en-US" sz="75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Identify Strongest Environment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0301031" y="4153012"/>
            <a:ext cx="817251" cy="125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aleway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Campaign B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10301031" y="4314358"/>
            <a:ext cx="817251" cy="92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600"/>
              <a:buFont typeface="Roboto"/>
              <a:buNone/>
            </a:pPr>
            <a:r>
              <a:rPr b="0" i="0" lang="en-US" sz="6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Test in Environment 2</a:t>
            </a:r>
            <a:endParaRPr b="0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8385786" y="4153012"/>
            <a:ext cx="817250" cy="125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aleway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Campaign C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/>
          <p:nvPr/>
        </p:nvSpPr>
        <p:spPr>
          <a:xfrm>
            <a:off x="8385786" y="4314358"/>
            <a:ext cx="817250" cy="92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600"/>
              <a:buFont typeface="Roboto"/>
              <a:buNone/>
            </a:pPr>
            <a:r>
              <a:rPr b="0" i="0" lang="en-US" sz="6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Test in Environment 3</a:t>
            </a:r>
            <a:endParaRPr b="0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8385786" y="2896155"/>
            <a:ext cx="817250" cy="125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aleway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Analyze Results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8385786" y="3057502"/>
            <a:ext cx="817250" cy="1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600"/>
              <a:buFont typeface="Roboto"/>
              <a:buNone/>
            </a:pPr>
            <a:r>
              <a:rPr b="0" i="0" lang="en-US" sz="6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Find highest economic performance</a:t>
            </a:r>
            <a:endParaRPr b="0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10306265" y="2942633"/>
            <a:ext cx="817250" cy="125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750"/>
              <a:buFont typeface="Raleway"/>
              <a:buNone/>
            </a:pPr>
            <a:r>
              <a:rPr b="0" i="0" lang="en-US" sz="7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Campaign A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10306265" y="3103980"/>
            <a:ext cx="817250" cy="929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600"/>
              <a:buFont typeface="Roboto"/>
              <a:buNone/>
            </a:pPr>
            <a:r>
              <a:rPr b="0" i="0" lang="en-US" sz="6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Test in Environment 1</a:t>
            </a:r>
            <a:endParaRPr b="0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7987207" y="4851102"/>
            <a:ext cx="3549264" cy="475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50"/>
              <a:buFont typeface="Roboto"/>
              <a:buNone/>
            </a:pPr>
            <a:r>
              <a:rPr b="0" i="1" lang="en-US" sz="12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Parallel test new creatives across multiple campaign environments simultaneously.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661475" y="1352451"/>
            <a:ext cx="10868745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700"/>
              <a:buFont typeface="Raleway"/>
              <a:buNone/>
            </a:pP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Optimize the audience </a:t>
            </a:r>
            <a:r>
              <a:rPr b="0" i="1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and</a:t>
            </a: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 the path to conversion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661475" y="2415580"/>
            <a:ext cx="520379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D8DFF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4D8DFF"/>
                </a:solidFill>
                <a:latin typeface="Raleway"/>
                <a:ea typeface="Raleway"/>
                <a:cs typeface="Raleway"/>
                <a:sym typeface="Raleway"/>
              </a:rPr>
              <a:t>TARGETING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1" name="Google Shape;11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2315" y="2929334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"/>
          <p:cNvSpPr/>
          <p:nvPr/>
        </p:nvSpPr>
        <p:spPr>
          <a:xfrm>
            <a:off x="1275723" y="2923480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Age-group testing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3" name="Google Shape;11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52329" y="2929334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5"/>
          <p:cNvSpPr/>
          <p:nvPr/>
        </p:nvSpPr>
        <p:spPr>
          <a:xfrm>
            <a:off x="3995737" y="2923480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Audience comparison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5" name="Google Shape;11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2315" y="3897908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/>
          <p:nvPr/>
        </p:nvSpPr>
        <p:spPr>
          <a:xfrm>
            <a:off x="1275723" y="3892054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Account-level performance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17" name="Google Shape;11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52329" y="3897908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3995737" y="3892054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CPA + revenue validation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332776" y="2415580"/>
            <a:ext cx="5203794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7E39B"/>
                </a:solidFill>
                <a:latin typeface="Raleway"/>
                <a:ea typeface="Raleway"/>
                <a:cs typeface="Raleway"/>
                <a:sym typeface="Raleway"/>
              </a:rPr>
              <a:t>FUNNEL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0" name="Google Shape;12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3616" y="2929334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/>
          <p:nvPr/>
        </p:nvSpPr>
        <p:spPr>
          <a:xfrm>
            <a:off x="6947024" y="2923480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Test different endpoints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2" name="Google Shape;1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23630" y="2929334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/>
          <p:nvPr/>
        </p:nvSpPr>
        <p:spPr>
          <a:xfrm>
            <a:off x="9667038" y="2923480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Remove low-value questions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4" name="Google Shape;12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3616" y="3897908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/>
          <p:nvPr/>
        </p:nvSpPr>
        <p:spPr>
          <a:xfrm>
            <a:off x="6947024" y="3892054"/>
            <a:ext cx="1869532" cy="885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Avoid unnecessary friction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6" name="Google Shape;12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23630" y="3897908"/>
            <a:ext cx="283461" cy="28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/>
          <p:nvPr/>
        </p:nvSpPr>
        <p:spPr>
          <a:xfrm>
            <a:off x="9667038" y="3892054"/>
            <a:ext cx="18695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Intervene when CPA deteriorates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356682" y="5203130"/>
            <a:ext cx="11478330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37E39B"/>
                </a:solidFill>
                <a:latin typeface="Roboto"/>
                <a:ea typeface="Roboto"/>
                <a:cs typeface="Roboto"/>
                <a:sym typeface="Roboto"/>
              </a:rPr>
              <a:t>Audience × Funnel × Economics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/>
          <p:nvPr/>
        </p:nvSpPr>
        <p:spPr>
          <a:xfrm>
            <a:off x="661475" y="1084957"/>
            <a:ext cx="10868745" cy="1181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700"/>
              <a:buFont typeface="Raleway"/>
              <a:buNone/>
            </a:pP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Creative that adapts to how people consume content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5" name="Google Shape;1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2644279"/>
            <a:ext cx="1473163" cy="91043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/>
          <p:nvPr/>
        </p:nvSpPr>
        <p:spPr>
          <a:xfrm>
            <a:off x="661475" y="3790950"/>
            <a:ext cx="253993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UGC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661475" y="4199632"/>
            <a:ext cx="2539936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Native-feeling direct response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38" name="Google Shape;13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37645" y="2644279"/>
            <a:ext cx="1473163" cy="91043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6"/>
          <p:cNvSpPr/>
          <p:nvPr/>
        </p:nvSpPr>
        <p:spPr>
          <a:xfrm>
            <a:off x="3437645" y="3790950"/>
            <a:ext cx="254003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TRENDING FORMATS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3437645" y="4199632"/>
            <a:ext cx="2540036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Trending ideas transformed into business solutions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41" name="Google Shape;14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3915" y="2644279"/>
            <a:ext cx="1473163" cy="91043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/>
          <p:nvPr/>
        </p:nvSpPr>
        <p:spPr>
          <a:xfrm>
            <a:off x="6213915" y="3790950"/>
            <a:ext cx="254003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B-ROLL + VO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6213915" y="4199632"/>
            <a:ext cx="2540036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Visual storytelling + direct-response messaging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44" name="Google Shape;1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0184" y="2644279"/>
            <a:ext cx="1473163" cy="91043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/>
          <p:nvPr/>
        </p:nvSpPr>
        <p:spPr>
          <a:xfrm>
            <a:off x="8990184" y="3790950"/>
            <a:ext cx="254003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INFLUENCER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8990184" y="4199632"/>
            <a:ext cx="2540036" cy="604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Creator-led credibility and native distribution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661475" y="5017095"/>
            <a:ext cx="10868745" cy="755948"/>
          </a:xfrm>
          <a:prstGeom prst="roundRect">
            <a:avLst>
              <a:gd fmla="val 10502" name="adj"/>
            </a:avLst>
          </a:prstGeom>
          <a:solidFill>
            <a:srgbClr val="E1E1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8" name="Google Shape;14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0482" y="5284788"/>
            <a:ext cx="236234" cy="18901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6"/>
          <p:cNvSpPr/>
          <p:nvPr/>
        </p:nvSpPr>
        <p:spPr>
          <a:xfrm>
            <a:off x="1275723" y="5253335"/>
            <a:ext cx="10675075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Roboto"/>
              <a:buNone/>
            </a:pPr>
            <a:r>
              <a:rPr b="1" i="0" lang="en-US" sz="14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creative wasn't judged by engagement alone.</a:t>
            </a:r>
            <a:r>
              <a:rPr b="0" i="0" lang="en-US" sz="14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It had to produce calls that made economic sense.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/>
          <p:nvPr/>
        </p:nvSpPr>
        <p:spPr>
          <a:xfrm>
            <a:off x="661475" y="968673"/>
            <a:ext cx="10868745" cy="590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700"/>
              <a:buFont typeface="Raleway"/>
              <a:buNone/>
            </a:pPr>
            <a:r>
              <a:rPr b="0" i="0" lang="en-US" sz="37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Don't rush to kill your killers</a:t>
            </a:r>
            <a:endParaRPr b="0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6" name="Google Shape;15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475" y="2169220"/>
            <a:ext cx="6903269" cy="339357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7"/>
          <p:cNvSpPr/>
          <p:nvPr/>
        </p:nvSpPr>
        <p:spPr>
          <a:xfrm>
            <a:off x="4039423" y="2467633"/>
            <a:ext cx="1582428" cy="1973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Performance Repeat?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4039423" y="2721108"/>
            <a:ext cx="3192483" cy="157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Repeat positive or negative?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4039423" y="3260511"/>
            <a:ext cx="1698419" cy="197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Day 2 Calls &amp; Revenue?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4039423" y="3513986"/>
            <a:ext cx="3192483" cy="157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Calls and revenue seen?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4039423" y="4053389"/>
            <a:ext cx="1578700" cy="1973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Give Another Day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4039423" y="4306864"/>
            <a:ext cx="3192483" cy="157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Wait and monitor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/>
          <p:nvPr/>
        </p:nvSpPr>
        <p:spPr>
          <a:xfrm>
            <a:off x="4046440" y="4846267"/>
            <a:ext cx="1578700" cy="197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200"/>
              <a:buFont typeface="Raleway"/>
              <a:buNone/>
            </a:pPr>
            <a:r>
              <a:rPr b="0" i="0" lang="en-US" sz="12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Day 1 Calls?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4046440" y="5099743"/>
            <a:ext cx="3192483" cy="157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950"/>
              <a:buFont typeface="Roboto"/>
              <a:buNone/>
            </a:pPr>
            <a:r>
              <a:rPr b="0" i="0" lang="en-US" sz="9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Any calls observed?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8032251" y="2055416"/>
            <a:ext cx="3504219" cy="1177429"/>
          </a:xfrm>
          <a:prstGeom prst="roundRect">
            <a:avLst>
              <a:gd fmla="val 6742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8227608" y="2250777"/>
            <a:ext cx="311350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 consecutive negative days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8227608" y="2735064"/>
            <a:ext cx="3113506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FF5C6C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FF5C6C"/>
                </a:solidFill>
                <a:latin typeface="Roboto"/>
                <a:ea typeface="Roboto"/>
                <a:cs typeface="Roboto"/>
                <a:sym typeface="Roboto"/>
              </a:rPr>
              <a:t>→ KILL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8032251" y="3421856"/>
            <a:ext cx="3504219" cy="1177429"/>
          </a:xfrm>
          <a:prstGeom prst="roundRect">
            <a:avLst>
              <a:gd fmla="val 6742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8227608" y="3617218"/>
            <a:ext cx="3113506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850"/>
              <a:buFont typeface="Raleway"/>
              <a:buNone/>
            </a:pPr>
            <a:r>
              <a:rPr b="0" i="0" lang="en-US" sz="18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Promising winner</a:t>
            </a:r>
            <a:endParaRPr b="0" i="0" sz="1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8227608" y="4101505"/>
            <a:ext cx="3113506" cy="3024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7E39B"/>
                </a:solidFill>
                <a:latin typeface="Roboto"/>
                <a:ea typeface="Roboto"/>
                <a:cs typeface="Roboto"/>
                <a:sym typeface="Roboto"/>
              </a:rPr>
              <a:t>→ PROTECT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8032251" y="4811911"/>
            <a:ext cx="3504219" cy="907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oboto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Patience is a competitive advantage. Most buyers kill campaigns before the data is conclusive.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661475" y="563860"/>
            <a:ext cx="10868745" cy="472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2950"/>
              <a:buFont typeface="Raleway"/>
              <a:buNone/>
            </a:pPr>
            <a:r>
              <a:rPr b="0" i="0" lang="en-US" sz="295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Scale the economics—not just the budget</a:t>
            </a:r>
            <a:endParaRPr b="0" i="0" sz="2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8" name="Google Shape;17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39876" y="1278235"/>
            <a:ext cx="8311942" cy="325864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8"/>
          <p:cNvSpPr/>
          <p:nvPr/>
        </p:nvSpPr>
        <p:spPr>
          <a:xfrm>
            <a:off x="2138787" y="1438046"/>
            <a:ext cx="1521604" cy="244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500"/>
              <a:buFont typeface="Raleway"/>
              <a:buNone/>
            </a:pPr>
            <a:r>
              <a:rPr b="0" i="0" lang="en-US" sz="15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Profitable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8531153" y="1438046"/>
            <a:ext cx="1521604" cy="244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500"/>
              <a:buFont typeface="Raleway"/>
              <a:buNone/>
            </a:pPr>
            <a:r>
              <a:rPr b="0" i="0" lang="en-US" sz="15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+35–40% Spend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8531153" y="4132439"/>
            <a:ext cx="1521604" cy="244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500"/>
              <a:buFont typeface="Raleway"/>
              <a:buNone/>
            </a:pPr>
            <a:r>
              <a:rPr b="0" i="0" lang="en-US" sz="15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3 Days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2138787" y="3887889"/>
            <a:ext cx="1521604" cy="4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1500"/>
              <a:buFont typeface="Raleway"/>
              <a:buNone/>
            </a:pPr>
            <a:r>
              <a:rPr b="0" i="0" lang="en-US" sz="15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Evaluate &amp; Repeat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661475" y="4672905"/>
            <a:ext cx="11478330" cy="2176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oboto"/>
              <a:buNone/>
            </a:pPr>
            <a:r>
              <a:rPr b="0" i="1" lang="en-US" sz="11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Controlled budget expansion allowed profitable campaigns to absorb more spend without relying on reckless jumps.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1197342" y="5102225"/>
            <a:ext cx="4286937" cy="499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3900"/>
              <a:buFont typeface="Raleway"/>
              <a:buNone/>
            </a:pPr>
            <a:r>
              <a:rPr b="0" i="0" lang="en-US" sz="39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+35%</a:t>
            </a:r>
            <a:endParaRPr b="0" i="0" sz="3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661475" y="5767586"/>
            <a:ext cx="5358770" cy="23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aleway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Spend Increase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661475" y="6076355"/>
            <a:ext cx="5358770" cy="2176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oboto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Approximately every 3 days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6707317" y="5102225"/>
            <a:ext cx="4286937" cy="499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3900"/>
              <a:buFont typeface="Raleway"/>
              <a:buNone/>
            </a:pPr>
            <a:r>
              <a:rPr b="0" i="0" lang="en-US" sz="390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100</a:t>
            </a:r>
            <a:endParaRPr b="0" i="0" sz="3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6171450" y="5767586"/>
            <a:ext cx="5358770" cy="23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450"/>
              <a:buFont typeface="Raleway"/>
              <a:buNone/>
            </a:pPr>
            <a:r>
              <a:rPr b="0" i="0" lang="en-US" sz="1450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Peak CCs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6171450" y="6076355"/>
            <a:ext cx="5358770" cy="2176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150"/>
              <a:buFont typeface="Roboto"/>
              <a:buNone/>
            </a:pPr>
            <a:r>
              <a:rPr b="0" i="0" lang="en-US" sz="11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Simultaneously active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"/>
          <p:cNvSpPr/>
          <p:nvPr/>
        </p:nvSpPr>
        <p:spPr>
          <a:xfrm>
            <a:off x="661475" y="587970"/>
            <a:ext cx="10868745" cy="531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B1B27"/>
              </a:buClr>
              <a:buSzPts val="3300"/>
              <a:buFont typeface="Raleway"/>
              <a:buNone/>
            </a:pPr>
            <a:r>
              <a:rPr b="0" i="0" lang="en-US" sz="330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The numbers behind the operation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96" name="Google Shape;19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265" y="1521420"/>
            <a:ext cx="5719619" cy="231328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9"/>
          <p:cNvSpPr/>
          <p:nvPr/>
        </p:nvSpPr>
        <p:spPr>
          <a:xfrm>
            <a:off x="7437946" y="2471142"/>
            <a:ext cx="4098525" cy="4137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050"/>
              <a:buFont typeface="Roboto"/>
              <a:buNone/>
            </a:pPr>
            <a:r>
              <a:rPr b="0" i="1" lang="en-US" sz="10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Revenue shown is Ringba-reported buyer revenue. Media spend is reported separately from Ringba's Total Cost metric.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661475" y="4179193"/>
            <a:ext cx="2602343" cy="968871"/>
          </a:xfrm>
          <a:prstGeom prst="roundRect">
            <a:avLst>
              <a:gd fmla="val 737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9"/>
          <p:cNvSpPr/>
          <p:nvPr/>
        </p:nvSpPr>
        <p:spPr>
          <a:xfrm>
            <a:off x="837881" y="4355604"/>
            <a:ext cx="2249530" cy="26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D8DFF"/>
              </a:buClr>
              <a:buSzPts val="1650"/>
              <a:buFont typeface="Raleway"/>
              <a:buNone/>
            </a:pPr>
            <a:r>
              <a:rPr b="0" i="0" lang="en-US" sz="1650" u="none" cap="none" strike="noStrike">
                <a:solidFill>
                  <a:srgbClr val="4D8DFF"/>
                </a:solidFill>
                <a:latin typeface="Raleway"/>
                <a:ea typeface="Raleway"/>
                <a:cs typeface="Raleway"/>
                <a:sym typeface="Raleway"/>
              </a:rPr>
              <a:t>470,522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837881" y="4713089"/>
            <a:ext cx="2249530" cy="258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oboto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Incoming Calls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3416909" y="4179193"/>
            <a:ext cx="2602343" cy="968871"/>
          </a:xfrm>
          <a:prstGeom prst="roundRect">
            <a:avLst>
              <a:gd fmla="val 737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9"/>
          <p:cNvSpPr/>
          <p:nvPr/>
        </p:nvSpPr>
        <p:spPr>
          <a:xfrm>
            <a:off x="3593316" y="4355604"/>
            <a:ext cx="2249530" cy="26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D8DFF"/>
              </a:buClr>
              <a:buSzPts val="1650"/>
              <a:buFont typeface="Raleway"/>
              <a:buNone/>
            </a:pPr>
            <a:r>
              <a:rPr b="0" i="0" lang="en-US" sz="1650" u="none" cap="none" strike="noStrike">
                <a:solidFill>
                  <a:srgbClr val="4D8DFF"/>
                </a:solidFill>
                <a:latin typeface="Raleway"/>
                <a:ea typeface="Raleway"/>
                <a:cs typeface="Raleway"/>
                <a:sym typeface="Raleway"/>
              </a:rPr>
              <a:t>147,617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3593316" y="4713089"/>
            <a:ext cx="2249530" cy="258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oboto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Paid Calls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6172343" y="4179193"/>
            <a:ext cx="2602343" cy="968871"/>
          </a:xfrm>
          <a:prstGeom prst="roundRect">
            <a:avLst>
              <a:gd fmla="val 737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9"/>
          <p:cNvSpPr/>
          <p:nvPr/>
        </p:nvSpPr>
        <p:spPr>
          <a:xfrm>
            <a:off x="6348750" y="4355604"/>
            <a:ext cx="2249530" cy="26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650"/>
              <a:buFont typeface="Raleway"/>
              <a:buNone/>
            </a:pPr>
            <a:r>
              <a:rPr b="0" i="0" lang="en-US" sz="1650" u="none" cap="none" strike="noStrike">
                <a:solidFill>
                  <a:srgbClr val="37E39B"/>
                </a:solidFill>
                <a:latin typeface="Raleway"/>
                <a:ea typeface="Raleway"/>
                <a:cs typeface="Raleway"/>
                <a:sym typeface="Raleway"/>
              </a:rPr>
              <a:t>64,287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>
            <a:off x="6348750" y="4713089"/>
            <a:ext cx="2249530" cy="258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oboto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Converted Calls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8927777" y="4179193"/>
            <a:ext cx="2602443" cy="968871"/>
          </a:xfrm>
          <a:prstGeom prst="roundRect">
            <a:avLst>
              <a:gd fmla="val 737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9"/>
          <p:cNvSpPr/>
          <p:nvPr/>
        </p:nvSpPr>
        <p:spPr>
          <a:xfrm>
            <a:off x="9104184" y="4355604"/>
            <a:ext cx="2249630" cy="26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650"/>
              <a:buFont typeface="Raleway"/>
              <a:buNone/>
            </a:pPr>
            <a:r>
              <a:rPr b="0" i="0" lang="en-US" sz="1650" u="none" cap="none" strike="noStrike">
                <a:solidFill>
                  <a:srgbClr val="37E39B"/>
                </a:solidFill>
                <a:latin typeface="Raleway"/>
                <a:ea typeface="Raleway"/>
                <a:cs typeface="Raleway"/>
                <a:sym typeface="Raleway"/>
              </a:rPr>
              <a:t>$4.41M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9104184" y="4713089"/>
            <a:ext cx="2249630" cy="258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oboto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Revenue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661475" y="5301159"/>
            <a:ext cx="5357778" cy="968871"/>
          </a:xfrm>
          <a:prstGeom prst="roundRect">
            <a:avLst>
              <a:gd fmla="val 737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9"/>
          <p:cNvSpPr/>
          <p:nvPr/>
        </p:nvSpPr>
        <p:spPr>
          <a:xfrm>
            <a:off x="837881" y="5477570"/>
            <a:ext cx="5004965" cy="26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7E39B"/>
              </a:buClr>
              <a:buSzPts val="1650"/>
              <a:buFont typeface="Raleway"/>
              <a:buNone/>
            </a:pPr>
            <a:r>
              <a:rPr b="0" i="0" lang="en-US" sz="1650" u="none" cap="none" strike="noStrike">
                <a:solidFill>
                  <a:srgbClr val="37E39B"/>
                </a:solidFill>
                <a:latin typeface="Raleway"/>
                <a:ea typeface="Raleway"/>
                <a:cs typeface="Raleway"/>
                <a:sym typeface="Raleway"/>
              </a:rPr>
              <a:t>31.37%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837881" y="5835055"/>
            <a:ext cx="5004965" cy="258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oboto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Conversion Rate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6172343" y="5301159"/>
            <a:ext cx="5357877" cy="968871"/>
          </a:xfrm>
          <a:prstGeom prst="roundRect">
            <a:avLst>
              <a:gd fmla="val 7374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"/>
          <p:cNvSpPr/>
          <p:nvPr/>
        </p:nvSpPr>
        <p:spPr>
          <a:xfrm>
            <a:off x="6348750" y="5477570"/>
            <a:ext cx="5005064" cy="2657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D8DFF"/>
              </a:buClr>
              <a:buSzPts val="1650"/>
              <a:buFont typeface="Raleway"/>
              <a:buNone/>
            </a:pPr>
            <a:r>
              <a:rPr b="0" i="0" lang="en-US" sz="1650" u="none" cap="none" strike="noStrike">
                <a:solidFill>
                  <a:srgbClr val="4D8DFF"/>
                </a:solidFill>
                <a:latin typeface="Raleway"/>
                <a:ea typeface="Raleway"/>
                <a:cs typeface="Raleway"/>
                <a:sym typeface="Raleway"/>
              </a:rPr>
              <a:t>2:26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6348750" y="5835055"/>
            <a:ext cx="5005064" cy="2585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3C3939"/>
              </a:buClr>
              <a:buSzPts val="1300"/>
              <a:buFont typeface="Roboto"/>
              <a:buNone/>
            </a:pPr>
            <a:r>
              <a:rPr b="0" i="0" lang="en-US" sz="13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Avg. Call Length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2026-08-10T22:16:15Z</dcterms:created>
</cp:coreProperties>
</file>